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2"/>
  </p:notesMasterIdLst>
  <p:handoutMasterIdLst>
    <p:handoutMasterId r:id="rId213"/>
  </p:handoutMasterIdLst>
  <p:sldIdLst>
    <p:sldId id="366" r:id="rId2"/>
    <p:sldId id="367" r:id="rId3"/>
    <p:sldId id="533" r:id="rId4"/>
    <p:sldId id="534" r:id="rId5"/>
    <p:sldId id="256" r:id="rId6"/>
    <p:sldId id="368" r:id="rId7"/>
    <p:sldId id="257" r:id="rId8"/>
    <p:sldId id="261" r:id="rId9"/>
    <p:sldId id="377" r:id="rId10"/>
    <p:sldId id="258" r:id="rId11"/>
    <p:sldId id="379" r:id="rId12"/>
    <p:sldId id="259" r:id="rId13"/>
    <p:sldId id="495" r:id="rId14"/>
    <p:sldId id="498" r:id="rId15"/>
    <p:sldId id="509" r:id="rId16"/>
    <p:sldId id="510" r:id="rId17"/>
    <p:sldId id="511" r:id="rId18"/>
    <p:sldId id="486" r:id="rId19"/>
    <p:sldId id="512" r:id="rId20"/>
    <p:sldId id="487" r:id="rId21"/>
    <p:sldId id="513" r:id="rId22"/>
    <p:sldId id="488" r:id="rId23"/>
    <p:sldId id="514" r:id="rId24"/>
    <p:sldId id="489" r:id="rId25"/>
    <p:sldId id="490" r:id="rId26"/>
    <p:sldId id="519" r:id="rId27"/>
    <p:sldId id="520" r:id="rId28"/>
    <p:sldId id="504" r:id="rId29"/>
    <p:sldId id="505" r:id="rId30"/>
    <p:sldId id="491" r:id="rId31"/>
    <p:sldId id="506" r:id="rId32"/>
    <p:sldId id="492" r:id="rId33"/>
    <p:sldId id="507" r:id="rId34"/>
    <p:sldId id="493" r:id="rId35"/>
    <p:sldId id="508" r:id="rId36"/>
    <p:sldId id="494" r:id="rId37"/>
    <p:sldId id="525" r:id="rId38"/>
    <p:sldId id="526" r:id="rId39"/>
    <p:sldId id="527" r:id="rId40"/>
    <p:sldId id="528" r:id="rId41"/>
    <p:sldId id="380" r:id="rId42"/>
    <p:sldId id="263" r:id="rId43"/>
    <p:sldId id="381" r:id="rId44"/>
    <p:sldId id="264" r:id="rId45"/>
    <p:sldId id="382" r:id="rId46"/>
    <p:sldId id="316" r:id="rId47"/>
    <p:sldId id="383" r:id="rId48"/>
    <p:sldId id="317" r:id="rId49"/>
    <p:sldId id="482" r:id="rId50"/>
    <p:sldId id="318" r:id="rId51"/>
    <p:sldId id="483" r:id="rId52"/>
    <p:sldId id="325" r:id="rId53"/>
    <p:sldId id="484" r:id="rId54"/>
    <p:sldId id="326" r:id="rId55"/>
    <p:sldId id="387" r:id="rId56"/>
    <p:sldId id="322" r:id="rId57"/>
    <p:sldId id="388" r:id="rId58"/>
    <p:sldId id="319" r:id="rId59"/>
    <p:sldId id="389" r:id="rId60"/>
    <p:sldId id="321" r:id="rId61"/>
    <p:sldId id="529" r:id="rId62"/>
    <p:sldId id="530" r:id="rId63"/>
    <p:sldId id="390" r:id="rId64"/>
    <p:sldId id="323" r:id="rId65"/>
    <p:sldId id="391" r:id="rId66"/>
    <p:sldId id="324" r:id="rId67"/>
    <p:sldId id="535" r:id="rId68"/>
    <p:sldId id="536" r:id="rId69"/>
    <p:sldId id="392" r:id="rId70"/>
    <p:sldId id="327" r:id="rId71"/>
    <p:sldId id="393" r:id="rId72"/>
    <p:sldId id="328" r:id="rId73"/>
    <p:sldId id="394" r:id="rId74"/>
    <p:sldId id="332" r:id="rId75"/>
    <p:sldId id="395" r:id="rId76"/>
    <p:sldId id="329" r:id="rId77"/>
    <p:sldId id="267" r:id="rId78"/>
    <p:sldId id="461" r:id="rId79"/>
    <p:sldId id="397" r:id="rId80"/>
    <p:sldId id="308" r:id="rId81"/>
    <p:sldId id="269" r:id="rId82"/>
    <p:sldId id="462" r:id="rId83"/>
    <p:sldId id="463" r:id="rId84"/>
    <p:sldId id="270" r:id="rId85"/>
    <p:sldId id="464" r:id="rId86"/>
    <p:sldId id="310" r:id="rId87"/>
    <p:sldId id="272" r:id="rId88"/>
    <p:sldId id="465" r:id="rId89"/>
    <p:sldId id="403" r:id="rId90"/>
    <p:sldId id="271" r:id="rId91"/>
    <p:sldId id="404" r:id="rId92"/>
    <p:sldId id="309" r:id="rId93"/>
    <p:sldId id="398" r:id="rId94"/>
    <p:sldId id="268" r:id="rId95"/>
    <p:sldId id="531" r:id="rId96"/>
    <p:sldId id="532" r:id="rId97"/>
    <p:sldId id="405" r:id="rId98"/>
    <p:sldId id="330" r:id="rId99"/>
    <p:sldId id="406" r:id="rId100"/>
    <p:sldId id="333" r:id="rId101"/>
    <p:sldId id="422" r:id="rId102"/>
    <p:sldId id="336" r:id="rId103"/>
    <p:sldId id="423" r:id="rId104"/>
    <p:sldId id="337" r:id="rId105"/>
    <p:sldId id="424" r:id="rId106"/>
    <p:sldId id="338" r:id="rId107"/>
    <p:sldId id="425" r:id="rId108"/>
    <p:sldId id="339" r:id="rId109"/>
    <p:sldId id="426" r:id="rId110"/>
    <p:sldId id="340" r:id="rId111"/>
    <p:sldId id="427" r:id="rId112"/>
    <p:sldId id="369" r:id="rId113"/>
    <p:sldId id="428" r:id="rId114"/>
    <p:sldId id="370" r:id="rId115"/>
    <p:sldId id="429" r:id="rId116"/>
    <p:sldId id="371" r:id="rId117"/>
    <p:sldId id="430" r:id="rId118"/>
    <p:sldId id="372" r:id="rId119"/>
    <p:sldId id="431" r:id="rId120"/>
    <p:sldId id="373" r:id="rId121"/>
    <p:sldId id="432" r:id="rId122"/>
    <p:sldId id="374" r:id="rId123"/>
    <p:sldId id="433" r:id="rId124"/>
    <p:sldId id="375" r:id="rId125"/>
    <p:sldId id="434" r:id="rId126"/>
    <p:sldId id="341" r:id="rId127"/>
    <p:sldId id="435" r:id="rId128"/>
    <p:sldId id="342" r:id="rId129"/>
    <p:sldId id="438" r:id="rId130"/>
    <p:sldId id="344" r:id="rId131"/>
    <p:sldId id="436" r:id="rId132"/>
    <p:sldId id="347" r:id="rId133"/>
    <p:sldId id="437" r:id="rId134"/>
    <p:sldId id="354" r:id="rId135"/>
    <p:sldId id="439" r:id="rId136"/>
    <p:sldId id="355" r:id="rId137"/>
    <p:sldId id="440" r:id="rId138"/>
    <p:sldId id="356" r:id="rId139"/>
    <p:sldId id="441" r:id="rId140"/>
    <p:sldId id="362" r:id="rId141"/>
    <p:sldId id="442" r:id="rId142"/>
    <p:sldId id="363" r:id="rId143"/>
    <p:sldId id="443" r:id="rId144"/>
    <p:sldId id="357" r:id="rId145"/>
    <p:sldId id="444" r:id="rId146"/>
    <p:sldId id="358" r:id="rId147"/>
    <p:sldId id="445" r:id="rId148"/>
    <p:sldId id="359" r:id="rId149"/>
    <p:sldId id="446" r:id="rId150"/>
    <p:sldId id="360" r:id="rId151"/>
    <p:sldId id="447" r:id="rId152"/>
    <p:sldId id="343" r:id="rId153"/>
    <p:sldId id="448" r:id="rId154"/>
    <p:sldId id="345" r:id="rId155"/>
    <p:sldId id="449" r:id="rId156"/>
    <p:sldId id="346" r:id="rId157"/>
    <p:sldId id="450" r:id="rId158"/>
    <p:sldId id="348" r:id="rId159"/>
    <p:sldId id="451" r:id="rId160"/>
    <p:sldId id="350" r:id="rId161"/>
    <p:sldId id="452" r:id="rId162"/>
    <p:sldId id="351" r:id="rId163"/>
    <p:sldId id="453" r:id="rId164"/>
    <p:sldId id="352" r:id="rId165"/>
    <p:sldId id="454" r:id="rId166"/>
    <p:sldId id="349" r:id="rId167"/>
    <p:sldId id="455" r:id="rId168"/>
    <p:sldId id="353" r:id="rId169"/>
    <p:sldId id="456" r:id="rId170"/>
    <p:sldId id="361" r:id="rId171"/>
    <p:sldId id="457" r:id="rId172"/>
    <p:sldId id="364" r:id="rId173"/>
    <p:sldId id="458" r:id="rId174"/>
    <p:sldId id="365" r:id="rId175"/>
    <p:sldId id="523" r:id="rId176"/>
    <p:sldId id="524" r:id="rId177"/>
    <p:sldId id="296" r:id="rId178"/>
    <p:sldId id="466" r:id="rId179"/>
    <p:sldId id="297" r:id="rId180"/>
    <p:sldId id="467" r:id="rId181"/>
    <p:sldId id="298" r:id="rId182"/>
    <p:sldId id="468" r:id="rId183"/>
    <p:sldId id="299" r:id="rId184"/>
    <p:sldId id="469" r:id="rId185"/>
    <p:sldId id="335" r:id="rId186"/>
    <p:sldId id="470" r:id="rId187"/>
    <p:sldId id="300" r:id="rId188"/>
    <p:sldId id="471" r:id="rId189"/>
    <p:sldId id="334" r:id="rId190"/>
    <p:sldId id="472" r:id="rId191"/>
    <p:sldId id="301" r:id="rId192"/>
    <p:sldId id="473" r:id="rId193"/>
    <p:sldId id="302" r:id="rId194"/>
    <p:sldId id="474" r:id="rId195"/>
    <p:sldId id="303" r:id="rId196"/>
    <p:sldId id="475" r:id="rId197"/>
    <p:sldId id="419" r:id="rId198"/>
    <p:sldId id="305" r:id="rId199"/>
    <p:sldId id="420" r:id="rId200"/>
    <p:sldId id="307" r:id="rId201"/>
    <p:sldId id="421" r:id="rId202"/>
    <p:sldId id="306" r:id="rId203"/>
    <p:sldId id="476" r:id="rId204"/>
    <p:sldId id="477" r:id="rId205"/>
    <p:sldId id="537" r:id="rId206"/>
    <p:sldId id="538" r:id="rId207"/>
    <p:sldId id="478" r:id="rId208"/>
    <p:sldId id="479" r:id="rId209"/>
    <p:sldId id="480" r:id="rId210"/>
    <p:sldId id="481" r:id="rId211"/>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15620"/>
    <p:restoredTop sz="94660"/>
  </p:normalViewPr>
  <p:slideViewPr>
    <p:cSldViewPr>
      <p:cViewPr varScale="1">
        <p:scale>
          <a:sx n="69" d="100"/>
          <a:sy n="69" d="100"/>
        </p:scale>
        <p:origin x="-132" y="-96"/>
      </p:cViewPr>
      <p:guideLst>
        <p:guide orient="horz" pos="2160"/>
        <p:guide pos="2880"/>
      </p:guideLst>
    </p:cSldViewPr>
  </p:slideViewPr>
  <p:notesTextViewPr>
    <p:cViewPr>
      <p:scale>
        <a:sx n="1" d="1"/>
        <a:sy n="1" d="1"/>
      </p:scale>
      <p:origin x="0" y="0"/>
    </p:cViewPr>
  </p:notesTextViewPr>
  <p:sorterViewPr>
    <p:cViewPr>
      <p:scale>
        <a:sx n="33" d="100"/>
        <a:sy n="33" d="100"/>
      </p:scale>
      <p:origin x="0" y="8724"/>
    </p:cViewPr>
  </p:sorter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16" Type="http://schemas.openxmlformats.org/officeDocument/2006/relationships/theme" Target="theme/theme1.xml"/><Relationship Id="rId211" Type="http://schemas.openxmlformats.org/officeDocument/2006/relationships/slide" Target="slides/slide210.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01" Type="http://schemas.openxmlformats.org/officeDocument/2006/relationships/slide" Target="slides/slide200.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notesMaster" Target="notesMasters/notesMaster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presProps" Target="presProps.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viewProps" Target="viewProps.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sz="quarter" idx="1"/>
          </p:nvPr>
        </p:nvSpPr>
        <p:spPr>
          <a:xfrm>
            <a:off x="5438458" y="0"/>
            <a:ext cx="4160520" cy="365760"/>
          </a:xfrm>
          <a:prstGeom prst="rect">
            <a:avLst/>
          </a:prstGeom>
        </p:spPr>
        <p:txBody>
          <a:bodyPr vert="horz" lIns="96661" tIns="48331" rIns="96661" bIns="48331" rtlCol="0"/>
          <a:lstStyle>
            <a:lvl1pPr algn="r">
              <a:defRPr sz="1300"/>
            </a:lvl1pPr>
          </a:lstStyle>
          <a:p>
            <a:endParaRPr lang="en-US" dirty="0"/>
          </a:p>
        </p:txBody>
      </p:sp>
      <p:sp>
        <p:nvSpPr>
          <p:cNvPr id="4" name="Footer Placeholder 3"/>
          <p:cNvSpPr>
            <a:spLocks noGrp="1"/>
          </p:cNvSpPr>
          <p:nvPr>
            <p:ph type="ftr" sz="quarter" idx="2"/>
          </p:nvPr>
        </p:nvSpPr>
        <p:spPr>
          <a:xfrm>
            <a:off x="0" y="6948171"/>
            <a:ext cx="4160520" cy="365760"/>
          </a:xfrm>
          <a:prstGeom prst="rect">
            <a:avLst/>
          </a:prstGeom>
        </p:spPr>
        <p:txBody>
          <a:bodyPr vert="horz" lIns="96661" tIns="48331" rIns="96661" bIns="48331" rtlCol="0" anchor="b"/>
          <a:lstStyle>
            <a:lvl1pPr algn="l">
              <a:defRPr sz="1300"/>
            </a:lvl1pPr>
          </a:lstStyle>
          <a:p>
            <a:endParaRPr lang="en-US" dirty="0"/>
          </a:p>
        </p:txBody>
      </p:sp>
      <p:sp>
        <p:nvSpPr>
          <p:cNvPr id="5" name="Slide Number Placeholder 4"/>
          <p:cNvSpPr>
            <a:spLocks noGrp="1"/>
          </p:cNvSpPr>
          <p:nvPr>
            <p:ph type="sldNum" sz="quarter" idx="3"/>
          </p:nvPr>
        </p:nvSpPr>
        <p:spPr>
          <a:xfrm>
            <a:off x="5438458" y="6948171"/>
            <a:ext cx="4160520" cy="365760"/>
          </a:xfrm>
          <a:prstGeom prst="rect">
            <a:avLst/>
          </a:prstGeom>
        </p:spPr>
        <p:txBody>
          <a:bodyPr vert="horz" lIns="96661" tIns="48331" rIns="96661" bIns="48331" rtlCol="0" anchor="b"/>
          <a:lstStyle>
            <a:lvl1pPr algn="r">
              <a:defRPr sz="1300"/>
            </a:lvl1pPr>
          </a:lstStyle>
          <a:p>
            <a:fld id="{E35C001A-B075-40E9-91E5-B0C754B76F16}" type="slidenum">
              <a:rPr lang="en-US" smtClean="0"/>
              <a:t>‹#›</a:t>
            </a:fld>
            <a:endParaRPr lang="en-US" dirty="0"/>
          </a:p>
        </p:txBody>
      </p:sp>
    </p:spTree>
    <p:extLst>
      <p:ext uri="{BB962C8B-B14F-4D97-AF65-F5344CB8AC3E}">
        <p14:creationId xmlns:p14="http://schemas.microsoft.com/office/powerpoint/2010/main" val="274219902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5438458" y="0"/>
            <a:ext cx="4160520" cy="365760"/>
          </a:xfrm>
          <a:prstGeom prst="rect">
            <a:avLst/>
          </a:prstGeom>
        </p:spPr>
        <p:txBody>
          <a:bodyPr vert="horz" lIns="96661" tIns="48331" rIns="96661" bIns="48331" rtlCol="0"/>
          <a:lstStyle>
            <a:lvl1pPr algn="r">
              <a:defRPr sz="1300"/>
            </a:lvl1pPr>
          </a:lstStyle>
          <a:p>
            <a:endParaRPr lang="en-US" dirty="0"/>
          </a:p>
        </p:txBody>
      </p:sp>
      <p:sp>
        <p:nvSpPr>
          <p:cNvPr id="4" name="Slide Image Placeholder 3"/>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960120" y="3474720"/>
            <a:ext cx="7680960" cy="32918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948171"/>
            <a:ext cx="4160520" cy="3657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5438458" y="6948171"/>
            <a:ext cx="4160520" cy="365760"/>
          </a:xfrm>
          <a:prstGeom prst="rect">
            <a:avLst/>
          </a:prstGeom>
        </p:spPr>
        <p:txBody>
          <a:bodyPr vert="horz" lIns="96661" tIns="48331" rIns="96661" bIns="48331" rtlCol="0" anchor="b"/>
          <a:lstStyle>
            <a:lvl1pPr algn="r">
              <a:defRPr sz="1300"/>
            </a:lvl1pPr>
          </a:lstStyle>
          <a:p>
            <a:fld id="{AA36D958-DB72-49D8-A586-F03A420BC2B4}" type="slidenum">
              <a:rPr lang="en-US" smtClean="0"/>
              <a:t>‹#›</a:t>
            </a:fld>
            <a:endParaRPr lang="en-US" dirty="0"/>
          </a:p>
        </p:txBody>
      </p:sp>
    </p:spTree>
    <p:extLst>
      <p:ext uri="{BB962C8B-B14F-4D97-AF65-F5344CB8AC3E}">
        <p14:creationId xmlns:p14="http://schemas.microsoft.com/office/powerpoint/2010/main" val="405871473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782565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5" name="Rectangle 2"/>
          <p:cNvSpPr>
            <a:spLocks noGrp="1" noRot="1" noChangeAspect="1" noChangeArrowheads="1" noTextEdit="1"/>
          </p:cNvSpPr>
          <p:nvPr>
            <p:ph type="sldImg"/>
          </p:nvPr>
        </p:nvSpPr>
        <p:spPr>
          <a:ln/>
        </p:spPr>
      </p:sp>
      <p:sp>
        <p:nvSpPr>
          <p:cNvPr id="161796"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5" name="Rectangle 2"/>
          <p:cNvSpPr>
            <a:spLocks noGrp="1" noRot="1" noChangeAspect="1" noChangeArrowheads="1" noTextEdit="1"/>
          </p:cNvSpPr>
          <p:nvPr>
            <p:ph type="sldImg"/>
          </p:nvPr>
        </p:nvSpPr>
        <p:spPr>
          <a:ln/>
        </p:spPr>
      </p:sp>
      <p:sp>
        <p:nvSpPr>
          <p:cNvPr id="161796"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3" name="Rectangle 2"/>
          <p:cNvSpPr>
            <a:spLocks noGrp="1" noRot="1" noChangeAspect="1" noChangeArrowheads="1" noTextEdit="1"/>
          </p:cNvSpPr>
          <p:nvPr>
            <p:ph type="sldImg"/>
          </p:nvPr>
        </p:nvSpPr>
        <p:spPr>
          <a:ln/>
        </p:spPr>
      </p:sp>
      <p:sp>
        <p:nvSpPr>
          <p:cNvPr id="163844"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3" name="Rectangle 2"/>
          <p:cNvSpPr>
            <a:spLocks noGrp="1" noRot="1" noChangeAspect="1" noChangeArrowheads="1" noTextEdit="1"/>
          </p:cNvSpPr>
          <p:nvPr>
            <p:ph type="sldImg"/>
          </p:nvPr>
        </p:nvSpPr>
        <p:spPr>
          <a:ln/>
        </p:spPr>
      </p:sp>
      <p:sp>
        <p:nvSpPr>
          <p:cNvPr id="163844"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9" name="Rectangle 2"/>
          <p:cNvSpPr>
            <a:spLocks noGrp="1" noRot="1" noChangeAspect="1" noChangeArrowheads="1" noTextEdit="1"/>
          </p:cNvSpPr>
          <p:nvPr>
            <p:ph type="sldImg"/>
          </p:nvPr>
        </p:nvSpPr>
        <p:spPr>
          <a:ln/>
        </p:spPr>
      </p:sp>
      <p:sp>
        <p:nvSpPr>
          <p:cNvPr id="162820"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3" name="Rectangle 2"/>
          <p:cNvSpPr>
            <a:spLocks noGrp="1" noRot="1" noChangeAspect="1" noChangeArrowheads="1" noTextEdit="1"/>
          </p:cNvSpPr>
          <p:nvPr>
            <p:ph type="sldImg"/>
          </p:nvPr>
        </p:nvSpPr>
        <p:spPr>
          <a:ln/>
        </p:spPr>
      </p:sp>
      <p:sp>
        <p:nvSpPr>
          <p:cNvPr id="163844"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7" name="Rectangle 2"/>
          <p:cNvSpPr>
            <a:spLocks noGrp="1" noRot="1" noChangeAspect="1" noChangeArrowheads="1" noTextEdit="1"/>
          </p:cNvSpPr>
          <p:nvPr>
            <p:ph type="sldImg"/>
          </p:nvPr>
        </p:nvSpPr>
        <p:spPr>
          <a:ln/>
        </p:spPr>
      </p:sp>
      <p:sp>
        <p:nvSpPr>
          <p:cNvPr id="159748"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C3E7AB-285C-424D-B6A6-DE54DA9A7B25}" type="slidenum">
              <a:rPr lang="en-US"/>
              <a:pPr/>
              <a:t>3</a:t>
            </a:fld>
            <a:endParaRPr lang="en-US"/>
          </a:p>
        </p:txBody>
      </p:sp>
      <p:sp>
        <p:nvSpPr>
          <p:cNvPr id="509954" name="Rectangle 2"/>
          <p:cNvSpPr>
            <a:spLocks noGrp="1" noRot="1" noChangeAspect="1" noChangeArrowheads="1" noTextEdit="1"/>
          </p:cNvSpPr>
          <p:nvPr>
            <p:ph type="sldImg"/>
          </p:nvPr>
        </p:nvSpPr>
        <p:spPr>
          <a:ln/>
        </p:spPr>
      </p:sp>
      <p:sp>
        <p:nvSpPr>
          <p:cNvPr id="509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6684E4-6ECB-4C1B-BA32-7C0E7737EC3B}" type="slidenum">
              <a:rPr lang="en-US"/>
              <a:pPr/>
              <a:t>4</a:t>
            </a:fld>
            <a:endParaRPr lang="en-US"/>
          </a:p>
        </p:txBody>
      </p:sp>
      <p:sp>
        <p:nvSpPr>
          <p:cNvPr id="686082" name="Rectangle 2"/>
          <p:cNvSpPr>
            <a:spLocks noGrp="1" noRot="1" noChangeAspect="1" noChangeArrowheads="1" noTextEdit="1"/>
          </p:cNvSpPr>
          <p:nvPr>
            <p:ph type="sldImg"/>
          </p:nvPr>
        </p:nvSpPr>
        <p:spPr>
          <a:ln/>
        </p:spPr>
      </p:sp>
      <p:sp>
        <p:nvSpPr>
          <p:cNvPr id="686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Autofit/>
          </a:bodyPr>
          <a:lstStyle>
            <a:lvl1pPr>
              <a:defRPr sz="7200">
                <a:latin typeface="Arial" pitchFamily="34" charset="0"/>
                <a:cs typeface="Arial"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9DB445-16FE-436C-9576-16512A8F2BCC}" type="datetime1">
              <a:rPr lang="en-US" smtClean="0"/>
              <a:t>11/3/2013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682B1A-CFB7-4B2E-9041-75F9556F4600}" type="slidenum">
              <a:rPr lang="en-US" smtClean="0"/>
              <a:t>‹#›</a:t>
            </a:fld>
            <a:endParaRPr lang="en-US" dirty="0"/>
          </a:p>
        </p:txBody>
      </p:sp>
    </p:spTree>
    <p:extLst>
      <p:ext uri="{BB962C8B-B14F-4D97-AF65-F5344CB8AC3E}">
        <p14:creationId xmlns:p14="http://schemas.microsoft.com/office/powerpoint/2010/main" val="3196365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6F5C63-FDA7-4593-AD7B-FC91472484A6}" type="datetime1">
              <a:rPr lang="en-US" smtClean="0"/>
              <a:t>11/3/2013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682B1A-CFB7-4B2E-9041-75F9556F4600}" type="slidenum">
              <a:rPr lang="en-US" smtClean="0"/>
              <a:t>‹#›</a:t>
            </a:fld>
            <a:endParaRPr lang="en-US" dirty="0"/>
          </a:p>
        </p:txBody>
      </p:sp>
    </p:spTree>
    <p:extLst>
      <p:ext uri="{BB962C8B-B14F-4D97-AF65-F5344CB8AC3E}">
        <p14:creationId xmlns:p14="http://schemas.microsoft.com/office/powerpoint/2010/main" val="1919896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815AE6-FD30-4750-AE38-6385166CCBB2}" type="datetime1">
              <a:rPr lang="en-US" smtClean="0"/>
              <a:t>11/3/2013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682B1A-CFB7-4B2E-9041-75F9556F4600}" type="slidenum">
              <a:rPr lang="en-US" smtClean="0"/>
              <a:t>‹#›</a:t>
            </a:fld>
            <a:endParaRPr lang="en-US" dirty="0"/>
          </a:p>
        </p:txBody>
      </p:sp>
    </p:spTree>
    <p:extLst>
      <p:ext uri="{BB962C8B-B14F-4D97-AF65-F5344CB8AC3E}">
        <p14:creationId xmlns:p14="http://schemas.microsoft.com/office/powerpoint/2010/main" val="4062569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905000"/>
            <a:ext cx="8229600" cy="42211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54D8AAE-1C47-479D-A81A-69C67D662C7A}" type="datetime1">
              <a:rPr lang="en-US" smtClean="0"/>
              <a:t>11/3/2013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682B1A-CFB7-4B2E-9041-75F9556F4600}" type="slidenum">
              <a:rPr lang="en-US" smtClean="0"/>
              <a:t>‹#›</a:t>
            </a:fld>
            <a:endParaRPr lang="en-US" dirty="0"/>
          </a:p>
        </p:txBody>
      </p:sp>
    </p:spTree>
    <p:extLst>
      <p:ext uri="{BB962C8B-B14F-4D97-AF65-F5344CB8AC3E}">
        <p14:creationId xmlns:p14="http://schemas.microsoft.com/office/powerpoint/2010/main" val="429650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1D0CF7-06E8-4EA1-9085-CE14EEDB3D23}" type="datetime1">
              <a:rPr lang="en-US" smtClean="0"/>
              <a:t>11/3/2013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682B1A-CFB7-4B2E-9041-75F9556F4600}" type="slidenum">
              <a:rPr lang="en-US" smtClean="0"/>
              <a:t>‹#›</a:t>
            </a:fld>
            <a:endParaRPr lang="en-US" dirty="0"/>
          </a:p>
        </p:txBody>
      </p:sp>
    </p:spTree>
    <p:extLst>
      <p:ext uri="{BB962C8B-B14F-4D97-AF65-F5344CB8AC3E}">
        <p14:creationId xmlns:p14="http://schemas.microsoft.com/office/powerpoint/2010/main" val="1303468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9FAF9B-F523-4CBA-84F9-4EF3ED08DF76}" type="datetime1">
              <a:rPr lang="en-US" smtClean="0"/>
              <a:t>11/3/2013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682B1A-CFB7-4B2E-9041-75F9556F4600}" type="slidenum">
              <a:rPr lang="en-US" smtClean="0"/>
              <a:t>‹#›</a:t>
            </a:fld>
            <a:endParaRPr lang="en-US" dirty="0"/>
          </a:p>
        </p:txBody>
      </p:sp>
    </p:spTree>
    <p:extLst>
      <p:ext uri="{BB962C8B-B14F-4D97-AF65-F5344CB8AC3E}">
        <p14:creationId xmlns:p14="http://schemas.microsoft.com/office/powerpoint/2010/main" val="4155896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20EC14-7776-46B9-8E74-A64610799223}" type="datetime1">
              <a:rPr lang="en-US" smtClean="0"/>
              <a:t>11/3/2013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2682B1A-CFB7-4B2E-9041-75F9556F4600}" type="slidenum">
              <a:rPr lang="en-US" smtClean="0"/>
              <a:t>‹#›</a:t>
            </a:fld>
            <a:endParaRPr lang="en-US" dirty="0"/>
          </a:p>
        </p:txBody>
      </p:sp>
    </p:spTree>
    <p:extLst>
      <p:ext uri="{BB962C8B-B14F-4D97-AF65-F5344CB8AC3E}">
        <p14:creationId xmlns:p14="http://schemas.microsoft.com/office/powerpoint/2010/main" val="3950134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949F64-0685-4608-A55E-B4C94F7575B9}" type="datetime1">
              <a:rPr lang="en-US" smtClean="0"/>
              <a:t>11/3/2013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2682B1A-CFB7-4B2E-9041-75F9556F4600}" type="slidenum">
              <a:rPr lang="en-US" smtClean="0"/>
              <a:t>‹#›</a:t>
            </a:fld>
            <a:endParaRPr lang="en-US" dirty="0"/>
          </a:p>
        </p:txBody>
      </p:sp>
    </p:spTree>
    <p:extLst>
      <p:ext uri="{BB962C8B-B14F-4D97-AF65-F5344CB8AC3E}">
        <p14:creationId xmlns:p14="http://schemas.microsoft.com/office/powerpoint/2010/main" val="3134767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D599E6-2E80-4F74-A60F-620E18B12871}" type="datetime1">
              <a:rPr lang="en-US" smtClean="0"/>
              <a:t>11/3/2013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2682B1A-CFB7-4B2E-9041-75F9556F4600}" type="slidenum">
              <a:rPr lang="en-US" smtClean="0"/>
              <a:t>‹#›</a:t>
            </a:fld>
            <a:endParaRPr lang="en-US" dirty="0"/>
          </a:p>
        </p:txBody>
      </p:sp>
    </p:spTree>
    <p:extLst>
      <p:ext uri="{BB962C8B-B14F-4D97-AF65-F5344CB8AC3E}">
        <p14:creationId xmlns:p14="http://schemas.microsoft.com/office/powerpoint/2010/main" val="92162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FC4E9B-C052-48A6-B522-FADAF79EBD92}" type="datetime1">
              <a:rPr lang="en-US" smtClean="0"/>
              <a:t>11/3/2013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682B1A-CFB7-4B2E-9041-75F9556F4600}" type="slidenum">
              <a:rPr lang="en-US" smtClean="0"/>
              <a:t>‹#›</a:t>
            </a:fld>
            <a:endParaRPr lang="en-US" dirty="0"/>
          </a:p>
        </p:txBody>
      </p:sp>
    </p:spTree>
    <p:extLst>
      <p:ext uri="{BB962C8B-B14F-4D97-AF65-F5344CB8AC3E}">
        <p14:creationId xmlns:p14="http://schemas.microsoft.com/office/powerpoint/2010/main" val="2182554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228F14-AD40-4040-8FE4-E3444591972B}" type="datetime1">
              <a:rPr lang="en-US" smtClean="0"/>
              <a:t>11/3/2013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682B1A-CFB7-4B2E-9041-75F9556F4600}" type="slidenum">
              <a:rPr lang="en-US" smtClean="0"/>
              <a:t>‹#›</a:t>
            </a:fld>
            <a:endParaRPr lang="en-US" dirty="0"/>
          </a:p>
        </p:txBody>
      </p:sp>
    </p:spTree>
    <p:extLst>
      <p:ext uri="{BB962C8B-B14F-4D97-AF65-F5344CB8AC3E}">
        <p14:creationId xmlns:p14="http://schemas.microsoft.com/office/powerpoint/2010/main" val="931762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321AA8-AA30-4BAA-BBF0-52777AAEA4C9}" type="datetime1">
              <a:rPr lang="en-US" smtClean="0"/>
              <a:t>11/3/2013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682B1A-CFB7-4B2E-9041-75F9556F4600}" type="slidenum">
              <a:rPr lang="en-US" smtClean="0"/>
              <a:t>‹#›</a:t>
            </a:fld>
            <a:endParaRPr lang="en-US" dirty="0"/>
          </a:p>
        </p:txBody>
      </p:sp>
    </p:spTree>
    <p:extLst>
      <p:ext uri="{BB962C8B-B14F-4D97-AF65-F5344CB8AC3E}">
        <p14:creationId xmlns:p14="http://schemas.microsoft.com/office/powerpoint/2010/main" val="4027241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7200" kern="1200">
          <a:solidFill>
            <a:srgbClr val="FFFF00"/>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rgbClr val="FFFF00"/>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FFFF00"/>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rgbClr val="FFFF00"/>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rgbClr val="FFFF00"/>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rgbClr val="FFFF0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3581400"/>
          </a:xfrm>
        </p:spPr>
        <p:txBody>
          <a:bodyPr/>
          <a:lstStyle/>
          <a:p>
            <a:r>
              <a:rPr lang="en-US" dirty="0" smtClean="0"/>
              <a:t>How to Interview</a:t>
            </a:r>
            <a:br>
              <a:rPr lang="en-US" dirty="0" smtClean="0"/>
            </a:br>
            <a:r>
              <a:rPr lang="en-US" dirty="0" smtClean="0"/>
              <a:t>a System Administrator</a:t>
            </a:r>
            <a:endParaRPr lang="en-US" dirty="0"/>
          </a:p>
        </p:txBody>
      </p:sp>
      <p:sp>
        <p:nvSpPr>
          <p:cNvPr id="3" name="Subtitle 2"/>
          <p:cNvSpPr>
            <a:spLocks noGrp="1"/>
          </p:cNvSpPr>
          <p:nvPr>
            <p:ph type="subTitle" idx="1"/>
          </p:nvPr>
        </p:nvSpPr>
        <p:spPr>
          <a:xfrm>
            <a:off x="1371600" y="4191000"/>
            <a:ext cx="6400800" cy="2590800"/>
          </a:xfrm>
        </p:spPr>
        <p:txBody>
          <a:bodyPr>
            <a:normAutofit/>
          </a:bodyPr>
          <a:lstStyle/>
          <a:p>
            <a:pPr>
              <a:lnSpc>
                <a:spcPct val="90000"/>
              </a:lnSpc>
            </a:pPr>
            <a:r>
              <a:rPr lang="en-US" sz="2800" dirty="0" smtClean="0">
                <a:solidFill>
                  <a:srgbClr val="FFFF00"/>
                </a:solidFill>
              </a:rPr>
              <a:t>Adam Moskowitz</a:t>
            </a:r>
          </a:p>
          <a:p>
            <a:pPr>
              <a:lnSpc>
                <a:spcPct val="90000"/>
              </a:lnSpc>
            </a:pPr>
            <a:r>
              <a:rPr lang="en-US" sz="2800" i="1" dirty="0" smtClean="0">
                <a:solidFill>
                  <a:srgbClr val="FFFF00"/>
                </a:solidFill>
              </a:rPr>
              <a:t>&lt;adamm@menlo.com&gt;</a:t>
            </a:r>
            <a:endParaRPr lang="en-US" sz="2800" dirty="0" smtClean="0">
              <a:solidFill>
                <a:srgbClr val="FFFF00"/>
              </a:solidFill>
            </a:endParaRPr>
          </a:p>
          <a:p>
            <a:pPr>
              <a:lnSpc>
                <a:spcPct val="90000"/>
              </a:lnSpc>
            </a:pPr>
            <a:r>
              <a:rPr lang="en-US" sz="2800" dirty="0" smtClean="0">
                <a:solidFill>
                  <a:srgbClr val="FFFF00"/>
                </a:solidFill>
              </a:rPr>
              <a:t>Copyright © 2006, 2007, 2013</a:t>
            </a:r>
          </a:p>
          <a:p>
            <a:pPr>
              <a:lnSpc>
                <a:spcPct val="90000"/>
              </a:lnSpc>
            </a:pPr>
            <a:r>
              <a:rPr lang="en-US" sz="2800" dirty="0" smtClean="0">
                <a:solidFill>
                  <a:srgbClr val="FFFF00"/>
                </a:solidFill>
              </a:rPr>
              <a:t>Adam </a:t>
            </a:r>
            <a:r>
              <a:rPr lang="en-US" sz="2800" dirty="0" err="1" smtClean="0">
                <a:solidFill>
                  <a:srgbClr val="FFFF00"/>
                </a:solidFill>
              </a:rPr>
              <a:t>Moskowitz</a:t>
            </a:r>
            <a:r>
              <a:rPr lang="en-US" sz="2800" dirty="0" smtClean="0">
                <a:solidFill>
                  <a:srgbClr val="FFFF00"/>
                </a:solidFill>
              </a:rPr>
              <a:t>.</a:t>
            </a:r>
          </a:p>
          <a:p>
            <a:pPr>
              <a:lnSpc>
                <a:spcPct val="90000"/>
              </a:lnSpc>
            </a:pPr>
            <a:r>
              <a:rPr lang="en-US" sz="2800" dirty="0" smtClean="0">
                <a:solidFill>
                  <a:srgbClr val="FFFF00"/>
                </a:solidFill>
              </a:rPr>
              <a:t>All rights reserved.</a:t>
            </a:r>
          </a:p>
          <a:p>
            <a:endParaRPr lang="en-US" sz="2800" dirty="0">
              <a:solidFill>
                <a:srgbClr val="FFFF00"/>
              </a:solidFill>
            </a:endParaRPr>
          </a:p>
        </p:txBody>
      </p:sp>
    </p:spTree>
    <p:extLst>
      <p:ext uri="{BB962C8B-B14F-4D97-AF65-F5344CB8AC3E}">
        <p14:creationId xmlns:p14="http://schemas.microsoft.com/office/powerpoint/2010/main" val="38990055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Clarification</a:t>
            </a:r>
            <a:endParaRPr lang="en-US" dirty="0"/>
          </a:p>
        </p:txBody>
      </p:sp>
      <p:sp>
        <p:nvSpPr>
          <p:cNvPr id="3" name="Content Placeholder 2"/>
          <p:cNvSpPr>
            <a:spLocks noGrp="1"/>
          </p:cNvSpPr>
          <p:nvPr>
            <p:ph idx="1"/>
          </p:nvPr>
        </p:nvSpPr>
        <p:spPr/>
        <p:txBody>
          <a:bodyPr/>
          <a:lstStyle/>
          <a:p>
            <a:r>
              <a:rPr lang="en-US" dirty="0" smtClean="0"/>
              <a:t>This class is from the perspective of the employer</a:t>
            </a:r>
          </a:p>
          <a:p>
            <a:r>
              <a:rPr lang="en-US" dirty="0" smtClean="0"/>
              <a:t>You may also learn some things that will help you when you’re a candidate</a:t>
            </a:r>
            <a:endParaRPr lang="en-US" dirty="0"/>
          </a:p>
        </p:txBody>
      </p:sp>
    </p:spTree>
    <p:extLst>
      <p:ext uri="{BB962C8B-B14F-4D97-AF65-F5344CB8AC3E}">
        <p14:creationId xmlns:p14="http://schemas.microsoft.com/office/powerpoint/2010/main" val="204261115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a:t>
            </a:r>
            <a:endParaRPr lang="en-US" dirty="0"/>
          </a:p>
        </p:txBody>
      </p:sp>
      <p:sp>
        <p:nvSpPr>
          <p:cNvPr id="3" name="Content Placeholder 2"/>
          <p:cNvSpPr>
            <a:spLocks noGrp="1"/>
          </p:cNvSpPr>
          <p:nvPr>
            <p:ph idx="1"/>
          </p:nvPr>
        </p:nvSpPr>
        <p:spPr/>
        <p:txBody>
          <a:bodyPr/>
          <a:lstStyle/>
          <a:p>
            <a:r>
              <a:rPr lang="en-US" dirty="0" smtClean="0"/>
              <a:t>Have your questions prepared in advance</a:t>
            </a:r>
          </a:p>
          <a:p>
            <a:r>
              <a:rPr lang="en-US" dirty="0" smtClean="0"/>
              <a:t>Explain there’s no “right answer”</a:t>
            </a:r>
          </a:p>
          <a:p>
            <a:r>
              <a:rPr lang="en-US" dirty="0" smtClean="0"/>
              <a:t>Remind candidate it’s OK to say “I don’t know”</a:t>
            </a:r>
          </a:p>
        </p:txBody>
      </p:sp>
    </p:spTree>
    <p:extLst>
      <p:ext uri="{BB962C8B-B14F-4D97-AF65-F5344CB8AC3E}">
        <p14:creationId xmlns:p14="http://schemas.microsoft.com/office/powerpoint/2010/main" val="187426093"/>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we there yet?</a:t>
            </a:r>
            <a:endParaRPr lang="en-US" dirty="0"/>
          </a:p>
        </p:txBody>
      </p:sp>
      <p:sp>
        <p:nvSpPr>
          <p:cNvPr id="3" name="Content Placeholder 2"/>
          <p:cNvSpPr>
            <a:spLocks noGrp="1"/>
          </p:cNvSpPr>
          <p:nvPr>
            <p:ph idx="1"/>
          </p:nvPr>
        </p:nvSpPr>
        <p:spPr/>
        <p:txBody>
          <a:bodyPr/>
          <a:lstStyle/>
          <a:p>
            <a:r>
              <a:rPr lang="en-US" dirty="0" smtClean="0"/>
              <a:t>Now do we get to ask questions?</a:t>
            </a:r>
            <a:endParaRPr lang="en-US" dirty="0"/>
          </a:p>
        </p:txBody>
      </p:sp>
    </p:spTree>
    <p:extLst>
      <p:ext uri="{BB962C8B-B14F-4D97-AF65-F5344CB8AC3E}">
        <p14:creationId xmlns:p14="http://schemas.microsoft.com/office/powerpoint/2010/main" val="317279815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we there yet?</a:t>
            </a:r>
            <a:endParaRPr lang="en-US" dirty="0"/>
          </a:p>
        </p:txBody>
      </p:sp>
      <p:sp>
        <p:nvSpPr>
          <p:cNvPr id="3" name="Content Placeholder 2"/>
          <p:cNvSpPr>
            <a:spLocks noGrp="1"/>
          </p:cNvSpPr>
          <p:nvPr>
            <p:ph idx="1"/>
          </p:nvPr>
        </p:nvSpPr>
        <p:spPr/>
        <p:txBody>
          <a:bodyPr/>
          <a:lstStyle/>
          <a:p>
            <a:r>
              <a:rPr lang="en-US" dirty="0" smtClean="0"/>
              <a:t>So finally we get to “what question to ask in an interview”</a:t>
            </a:r>
          </a:p>
          <a:p>
            <a:r>
              <a:rPr lang="en-US" dirty="0" smtClean="0"/>
              <a:t>Well, almost; sorry </a:t>
            </a:r>
            <a:r>
              <a:rPr lang="en-US" dirty="0" smtClean="0">
                <a:sym typeface="Wingdings" panose="05000000000000000000" pitchFamily="2" charset="2"/>
              </a:rPr>
              <a:t></a:t>
            </a:r>
            <a:endParaRPr lang="en-US" dirty="0" smtClean="0"/>
          </a:p>
          <a:p>
            <a:r>
              <a:rPr lang="en-US" dirty="0" smtClean="0"/>
              <a:t>First we have to figure out what we’re trying to learn about the candidate</a:t>
            </a:r>
            <a:endParaRPr lang="en-US" dirty="0"/>
          </a:p>
        </p:txBody>
      </p:sp>
    </p:spTree>
    <p:extLst>
      <p:ext uri="{BB962C8B-B14F-4D97-AF65-F5344CB8AC3E}">
        <p14:creationId xmlns:p14="http://schemas.microsoft.com/office/powerpoint/2010/main" val="234936629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Almost </a:t>
            </a:r>
            <a:r>
              <a:rPr lang="en-US" dirty="0" smtClean="0">
                <a:sym typeface="Wingdings" panose="05000000000000000000" pitchFamily="2" charset="2"/>
              </a:rPr>
              <a:t></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172798157"/>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Almost There</a:t>
            </a:r>
            <a:endParaRPr lang="en-US" dirty="0"/>
          </a:p>
        </p:txBody>
      </p:sp>
      <p:sp>
        <p:nvSpPr>
          <p:cNvPr id="3" name="Content Placeholder 2"/>
          <p:cNvSpPr>
            <a:spLocks noGrp="1"/>
          </p:cNvSpPr>
          <p:nvPr>
            <p:ph idx="1"/>
          </p:nvPr>
        </p:nvSpPr>
        <p:spPr/>
        <p:txBody>
          <a:bodyPr/>
          <a:lstStyle/>
          <a:p>
            <a:r>
              <a:rPr lang="en-US" dirty="0" smtClean="0"/>
              <a:t>There are lots of possibilities</a:t>
            </a:r>
          </a:p>
          <a:p>
            <a:r>
              <a:rPr lang="en-US" dirty="0" smtClean="0"/>
              <a:t>Most people focus on specific knowledge</a:t>
            </a:r>
          </a:p>
          <a:p>
            <a:r>
              <a:rPr lang="en-US" dirty="0" smtClean="0"/>
              <a:t>I think that doesn’t matter</a:t>
            </a:r>
            <a:endParaRPr lang="en-US" dirty="0"/>
          </a:p>
          <a:p>
            <a:r>
              <a:rPr lang="en-US" dirty="0" smtClean="0"/>
              <a:t>Knowing answers to questions and being able to put that knowledge to use are not the same thing</a:t>
            </a:r>
          </a:p>
        </p:txBody>
      </p:sp>
    </p:spTree>
    <p:extLst>
      <p:ext uri="{BB962C8B-B14F-4D97-AF65-F5344CB8AC3E}">
        <p14:creationId xmlns:p14="http://schemas.microsoft.com/office/powerpoint/2010/main" val="3556153222"/>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(Almost)</a:t>
            </a:r>
            <a:endParaRPr lang="en-US" dirty="0"/>
          </a:p>
        </p:txBody>
      </p:sp>
      <p:sp>
        <p:nvSpPr>
          <p:cNvPr id="3" name="Content Placeholder 2"/>
          <p:cNvSpPr>
            <a:spLocks noGrp="1"/>
          </p:cNvSpPr>
          <p:nvPr>
            <p:ph idx="1"/>
          </p:nvPr>
        </p:nvSpPr>
        <p:spPr/>
        <p:txBody>
          <a:bodyPr/>
          <a:lstStyle/>
          <a:p>
            <a:r>
              <a:rPr lang="en-US" dirty="0" smtClean="0"/>
              <a:t>Only three things matter:</a:t>
            </a:r>
          </a:p>
          <a:p>
            <a:pPr lvl="1"/>
            <a:r>
              <a:rPr lang="en-US" dirty="0"/>
              <a:t>Is the candidate smart?</a:t>
            </a:r>
          </a:p>
          <a:p>
            <a:pPr lvl="1"/>
            <a:r>
              <a:rPr lang="en-US" dirty="0"/>
              <a:t>Does s/he get things done?</a:t>
            </a:r>
          </a:p>
          <a:p>
            <a:pPr lvl="1"/>
            <a:r>
              <a:rPr lang="en-US" dirty="0"/>
              <a:t>Will s/he be a good fit for the group?</a:t>
            </a:r>
          </a:p>
          <a:p>
            <a:pPr lvl="1"/>
            <a:endParaRPr lang="en-US" dirty="0" smtClean="0"/>
          </a:p>
          <a:p>
            <a:pPr lvl="1"/>
            <a:endParaRPr lang="en-US" dirty="0"/>
          </a:p>
        </p:txBody>
      </p:sp>
    </p:spTree>
    <p:extLst>
      <p:ext uri="{BB962C8B-B14F-4D97-AF65-F5344CB8AC3E}">
        <p14:creationId xmlns:p14="http://schemas.microsoft.com/office/powerpoint/2010/main" val="3172798157"/>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So what </a:t>
            </a:r>
            <a:r>
              <a:rPr lang="en-US" b="1" dirty="0" smtClean="0">
                <a:solidFill>
                  <a:srgbClr val="FF0000"/>
                </a:solidFill>
              </a:rPr>
              <a:t>do</a:t>
            </a:r>
            <a:r>
              <a:rPr lang="en-US" dirty="0" smtClean="0"/>
              <a:t> we want to know about the candidate?</a:t>
            </a:r>
          </a:p>
          <a:p>
            <a:r>
              <a:rPr lang="en-US" dirty="0" smtClean="0"/>
              <a:t>I think there are exactly three things:</a:t>
            </a:r>
          </a:p>
          <a:p>
            <a:pPr lvl="1"/>
            <a:r>
              <a:rPr lang="en-US" dirty="0" smtClean="0"/>
              <a:t>Is the candidate smart?</a:t>
            </a:r>
          </a:p>
          <a:p>
            <a:pPr lvl="1"/>
            <a:r>
              <a:rPr lang="en-US" dirty="0" smtClean="0"/>
              <a:t>Does s/he get things done?</a:t>
            </a:r>
          </a:p>
          <a:p>
            <a:pPr lvl="1"/>
            <a:r>
              <a:rPr lang="en-US" dirty="0" smtClean="0"/>
              <a:t>Will s/he be a good fit for the group?</a:t>
            </a:r>
            <a:endParaRPr lang="en-US" dirty="0"/>
          </a:p>
        </p:txBody>
      </p:sp>
    </p:spTree>
    <p:extLst>
      <p:ext uri="{BB962C8B-B14F-4D97-AF65-F5344CB8AC3E}">
        <p14:creationId xmlns:p14="http://schemas.microsoft.com/office/powerpoint/2010/main" val="646292470"/>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b="1" dirty="0" smtClean="0">
                <a:solidFill>
                  <a:srgbClr val="FF0000"/>
                </a:solidFill>
              </a:rPr>
              <a:t>All questions </a:t>
            </a:r>
            <a:r>
              <a:rPr lang="en-US" dirty="0" smtClean="0"/>
              <a:t>should help you learn those three things about the candidate</a:t>
            </a:r>
          </a:p>
          <a:p>
            <a:r>
              <a:rPr lang="en-US" dirty="0" smtClean="0"/>
              <a:t>You can teach “things”</a:t>
            </a:r>
          </a:p>
          <a:p>
            <a:pPr lvl="1"/>
            <a:r>
              <a:rPr lang="en-US" dirty="0" smtClean="0"/>
              <a:t>Smart people tend to learn new things quickly</a:t>
            </a:r>
          </a:p>
          <a:p>
            <a:r>
              <a:rPr lang="en-US" dirty="0" smtClean="0"/>
              <a:t>You can’t teach “smart” or “getting things done”</a:t>
            </a:r>
            <a:endParaRPr lang="en-US" dirty="0"/>
          </a:p>
        </p:txBody>
      </p:sp>
    </p:spTree>
    <p:extLst>
      <p:ext uri="{BB962C8B-B14F-4D97-AF65-F5344CB8AC3E}">
        <p14:creationId xmlns:p14="http://schemas.microsoft.com/office/powerpoint/2010/main" val="3172798157"/>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If someone is smart, and has already demonstrated s/he can get things done, that almost certainly proves s/he can learn things</a:t>
            </a:r>
          </a:p>
          <a:p>
            <a:r>
              <a:rPr lang="en-US" dirty="0" smtClean="0"/>
              <a:t>You can teach people new technology</a:t>
            </a:r>
          </a:p>
          <a:p>
            <a:r>
              <a:rPr lang="en-US" dirty="0" smtClean="0"/>
              <a:t>It’s next to impossible to teach someone to be smart or to get things done</a:t>
            </a:r>
            <a:endParaRPr lang="en-US" dirty="0"/>
          </a:p>
        </p:txBody>
      </p:sp>
    </p:spTree>
    <p:extLst>
      <p:ext uri="{BB962C8B-B14F-4D97-AF65-F5344CB8AC3E}">
        <p14:creationId xmlns:p14="http://schemas.microsoft.com/office/powerpoint/2010/main" val="3383506093"/>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lstStyle/>
          <a:p>
            <a:r>
              <a:rPr lang="en-US" dirty="0" smtClean="0"/>
              <a:t>Past performance </a:t>
            </a:r>
            <a:r>
              <a:rPr lang="en-US" b="1" dirty="0" smtClean="0">
                <a:solidFill>
                  <a:srgbClr val="FF0000"/>
                </a:solidFill>
              </a:rPr>
              <a:t>is</a:t>
            </a:r>
            <a:r>
              <a:rPr lang="en-US" dirty="0" smtClean="0"/>
              <a:t> (usually) a good indicator of future performance</a:t>
            </a:r>
            <a:endParaRPr lang="en-US" dirty="0"/>
          </a:p>
        </p:txBody>
      </p:sp>
    </p:spTree>
    <p:extLst>
      <p:ext uri="{BB962C8B-B14F-4D97-AF65-F5344CB8AC3E}">
        <p14:creationId xmlns:p14="http://schemas.microsoft.com/office/powerpoint/2010/main" val="31727981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p:txBody>
          <a:bodyPr/>
          <a:lstStyle/>
          <a:p>
            <a:r>
              <a:rPr lang="en-US" dirty="0" smtClean="0"/>
              <a:t>Help you make better hiring decisions</a:t>
            </a:r>
            <a:endParaRPr lang="en-US" dirty="0"/>
          </a:p>
        </p:txBody>
      </p:sp>
    </p:spTree>
    <p:extLst>
      <p:ext uri="{BB962C8B-B14F-4D97-AF65-F5344CB8AC3E}">
        <p14:creationId xmlns:p14="http://schemas.microsoft.com/office/powerpoint/2010/main" val="193309654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Unlike stocks and mutual fund, with people, past performance is usually the best indicator of future performance</a:t>
            </a:r>
          </a:p>
          <a:p>
            <a:r>
              <a:rPr lang="en-US" dirty="0" smtClean="0"/>
              <a:t>Given that, it’s much better to ask “what have you done” than “what do you know”</a:t>
            </a:r>
          </a:p>
          <a:p>
            <a:r>
              <a:rPr lang="en-US" dirty="0" smtClean="0"/>
              <a:t>Next best is “how would you do &lt;task&gt;”</a:t>
            </a:r>
          </a:p>
          <a:p>
            <a:pPr marL="0" indent="0">
              <a:buNone/>
            </a:pPr>
            <a:endParaRPr lang="en-US" dirty="0"/>
          </a:p>
        </p:txBody>
      </p:sp>
    </p:spTree>
    <p:extLst>
      <p:ext uri="{BB962C8B-B14F-4D97-AF65-F5344CB8AC3E}">
        <p14:creationId xmlns:p14="http://schemas.microsoft.com/office/powerpoint/2010/main" val="3390572577"/>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Bad Questions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17279815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Bad Questions</a:t>
            </a:r>
          </a:p>
        </p:txBody>
      </p:sp>
      <p:sp>
        <p:nvSpPr>
          <p:cNvPr id="3" name="Content Placeholder 2"/>
          <p:cNvSpPr>
            <a:spLocks noGrp="1"/>
          </p:cNvSpPr>
          <p:nvPr>
            <p:ph idx="1"/>
          </p:nvPr>
        </p:nvSpPr>
        <p:spPr/>
        <p:txBody>
          <a:bodyPr/>
          <a:lstStyle/>
          <a:p>
            <a:r>
              <a:rPr lang="en-US" dirty="0" smtClean="0"/>
              <a:t>Let me give you two examples of bad questions</a:t>
            </a:r>
          </a:p>
          <a:p>
            <a:r>
              <a:rPr lang="en-US" dirty="0" smtClean="0"/>
              <a:t>“Bad” in that I believe they don’t help you figure out what you really want to know about a candidate</a:t>
            </a:r>
          </a:p>
          <a:p>
            <a:r>
              <a:rPr lang="en-US" dirty="0" smtClean="0"/>
              <a:t>Again: smart, gets things done, good fit</a:t>
            </a:r>
            <a:endParaRPr lang="en-US" dirty="0"/>
          </a:p>
        </p:txBody>
      </p:sp>
    </p:spTree>
    <p:extLst>
      <p:ext uri="{BB962C8B-B14F-4D97-AF65-F5344CB8AC3E}">
        <p14:creationId xmlns:p14="http://schemas.microsoft.com/office/powerpoint/2010/main" val="689817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Bad Questions</a:t>
            </a:r>
          </a:p>
        </p:txBody>
      </p:sp>
      <p:sp>
        <p:nvSpPr>
          <p:cNvPr id="3" name="Content Placeholder 2"/>
          <p:cNvSpPr>
            <a:spLocks noGrp="1"/>
          </p:cNvSpPr>
          <p:nvPr>
            <p:ph idx="1"/>
          </p:nvPr>
        </p:nvSpPr>
        <p:spPr/>
        <p:txBody>
          <a:bodyPr/>
          <a:lstStyle/>
          <a:p>
            <a:r>
              <a:rPr lang="en-US" dirty="0" smtClean="0"/>
              <a:t>18 gold coins</a:t>
            </a:r>
          </a:p>
          <a:p>
            <a:pPr lvl="1"/>
            <a:r>
              <a:rPr lang="en-US" dirty="0" smtClean="0"/>
              <a:t>17 real, 1 fake</a:t>
            </a:r>
          </a:p>
          <a:p>
            <a:r>
              <a:rPr lang="en-US" dirty="0" smtClean="0"/>
              <a:t>Using just a balance scale, find the fake</a:t>
            </a:r>
          </a:p>
          <a:p>
            <a:r>
              <a:rPr lang="en-US" dirty="0" smtClean="0"/>
              <a:t>Fewest possible number of </a:t>
            </a:r>
            <a:r>
              <a:rPr lang="en-US" dirty="0" err="1" smtClean="0"/>
              <a:t>weighings</a:t>
            </a:r>
            <a:r>
              <a:rPr lang="en-US" dirty="0" smtClean="0"/>
              <a:t>?</a:t>
            </a:r>
            <a:endParaRPr lang="en-US" dirty="0"/>
          </a:p>
        </p:txBody>
      </p:sp>
    </p:spTree>
    <p:extLst>
      <p:ext uri="{BB962C8B-B14F-4D97-AF65-F5344CB8AC3E}">
        <p14:creationId xmlns:p14="http://schemas.microsoft.com/office/powerpoint/2010/main" val="3172798157"/>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Bad Questions</a:t>
            </a:r>
          </a:p>
        </p:txBody>
      </p:sp>
      <p:sp>
        <p:nvSpPr>
          <p:cNvPr id="3" name="Content Placeholder 2"/>
          <p:cNvSpPr>
            <a:spLocks noGrp="1"/>
          </p:cNvSpPr>
          <p:nvPr>
            <p:ph idx="1"/>
          </p:nvPr>
        </p:nvSpPr>
        <p:spPr/>
        <p:txBody>
          <a:bodyPr/>
          <a:lstStyle/>
          <a:p>
            <a:r>
              <a:rPr lang="en-US" dirty="0" smtClean="0"/>
              <a:t>You have 18 (supposedly) identical gold coins – but one is a fake, made from an alloy, and known to be lighter than the real coins</a:t>
            </a:r>
          </a:p>
          <a:p>
            <a:r>
              <a:rPr lang="en-US" dirty="0" smtClean="0"/>
              <a:t>Using just a balance scale, what is the fewest number of </a:t>
            </a:r>
            <a:r>
              <a:rPr lang="en-US" dirty="0" err="1" smtClean="0"/>
              <a:t>weighings</a:t>
            </a:r>
            <a:r>
              <a:rPr lang="en-US" dirty="0" smtClean="0"/>
              <a:t> needed to find the fake?</a:t>
            </a:r>
            <a:endParaRPr lang="en-US" dirty="0"/>
          </a:p>
        </p:txBody>
      </p:sp>
    </p:spTree>
    <p:extLst>
      <p:ext uri="{BB962C8B-B14F-4D97-AF65-F5344CB8AC3E}">
        <p14:creationId xmlns:p14="http://schemas.microsoft.com/office/powerpoint/2010/main" val="2242036610"/>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Bad Questions</a:t>
            </a:r>
            <a:endParaRPr lang="en-US" dirty="0"/>
          </a:p>
        </p:txBody>
      </p:sp>
      <p:sp>
        <p:nvSpPr>
          <p:cNvPr id="3" name="Content Placeholder 2"/>
          <p:cNvSpPr>
            <a:spLocks noGrp="1"/>
          </p:cNvSpPr>
          <p:nvPr>
            <p:ph idx="1"/>
          </p:nvPr>
        </p:nvSpPr>
        <p:spPr/>
        <p:txBody>
          <a:bodyPr/>
          <a:lstStyle/>
          <a:p>
            <a:r>
              <a:rPr lang="en-US" dirty="0" smtClean="0"/>
              <a:t>Three</a:t>
            </a:r>
            <a:endParaRPr lang="en-US" dirty="0"/>
          </a:p>
        </p:txBody>
      </p:sp>
    </p:spTree>
    <p:extLst>
      <p:ext uri="{BB962C8B-B14F-4D97-AF65-F5344CB8AC3E}">
        <p14:creationId xmlns:p14="http://schemas.microsoft.com/office/powerpoint/2010/main" val="3172798157"/>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Bad Questions</a:t>
            </a:r>
          </a:p>
        </p:txBody>
      </p:sp>
      <p:sp>
        <p:nvSpPr>
          <p:cNvPr id="3" name="Content Placeholder 2"/>
          <p:cNvSpPr>
            <a:spLocks noGrp="1"/>
          </p:cNvSpPr>
          <p:nvPr>
            <p:ph idx="1"/>
          </p:nvPr>
        </p:nvSpPr>
        <p:spPr/>
        <p:txBody>
          <a:bodyPr/>
          <a:lstStyle/>
          <a:p>
            <a:r>
              <a:rPr lang="en-US" dirty="0" smtClean="0"/>
              <a:t>Three</a:t>
            </a:r>
          </a:p>
          <a:p>
            <a:r>
              <a:rPr lang="en-US" dirty="0" smtClean="0"/>
              <a:t>Divide into 3 groups of 6; weigh any two</a:t>
            </a:r>
          </a:p>
          <a:p>
            <a:r>
              <a:rPr lang="en-US" dirty="0" smtClean="0"/>
              <a:t>If those two are equal in weight, the fake in in the third group, else it’s in the lighter pile</a:t>
            </a:r>
          </a:p>
          <a:p>
            <a:r>
              <a:rPr lang="en-US" dirty="0" smtClean="0"/>
              <a:t>Divide into 3 groups of two; repeat the process</a:t>
            </a:r>
          </a:p>
          <a:p>
            <a:r>
              <a:rPr lang="en-US" dirty="0" smtClean="0"/>
              <a:t>Divide into 2 piles of 1; repeat</a:t>
            </a:r>
            <a:endParaRPr lang="en-US" dirty="0"/>
          </a:p>
        </p:txBody>
      </p:sp>
    </p:spTree>
    <p:extLst>
      <p:ext uri="{BB962C8B-B14F-4D97-AF65-F5344CB8AC3E}">
        <p14:creationId xmlns:p14="http://schemas.microsoft.com/office/powerpoint/2010/main" val="1487508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Bad Questions</a:t>
            </a:r>
          </a:p>
        </p:txBody>
      </p:sp>
      <p:sp>
        <p:nvSpPr>
          <p:cNvPr id="3" name="Content Placeholder 2"/>
          <p:cNvSpPr>
            <a:spLocks noGrp="1"/>
          </p:cNvSpPr>
          <p:nvPr>
            <p:ph idx="1"/>
          </p:nvPr>
        </p:nvSpPr>
        <p:spPr/>
        <p:txBody>
          <a:bodyPr/>
          <a:lstStyle/>
          <a:p>
            <a:r>
              <a:rPr lang="en-US" b="1" dirty="0" smtClean="0">
                <a:solidFill>
                  <a:srgbClr val="FF0000"/>
                </a:solidFill>
              </a:rPr>
              <a:t>WHO CARES?</a:t>
            </a:r>
            <a:endParaRPr lang="en-US" b="1" dirty="0">
              <a:solidFill>
                <a:srgbClr val="FF0000"/>
              </a:solidFill>
            </a:endParaRPr>
          </a:p>
        </p:txBody>
      </p:sp>
    </p:spTree>
    <p:extLst>
      <p:ext uri="{BB962C8B-B14F-4D97-AF65-F5344CB8AC3E}">
        <p14:creationId xmlns:p14="http://schemas.microsoft.com/office/powerpoint/2010/main" val="3172798157"/>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Bad Questions</a:t>
            </a:r>
          </a:p>
        </p:txBody>
      </p:sp>
      <p:sp>
        <p:nvSpPr>
          <p:cNvPr id="3" name="Content Placeholder 2"/>
          <p:cNvSpPr>
            <a:spLocks noGrp="1"/>
          </p:cNvSpPr>
          <p:nvPr>
            <p:ph idx="1"/>
          </p:nvPr>
        </p:nvSpPr>
        <p:spPr/>
        <p:txBody>
          <a:bodyPr/>
          <a:lstStyle/>
          <a:p>
            <a:r>
              <a:rPr lang="en-US" dirty="0" smtClean="0"/>
              <a:t>SO WHAT?!?!</a:t>
            </a:r>
          </a:p>
          <a:p>
            <a:r>
              <a:rPr lang="en-US" dirty="0" smtClean="0"/>
              <a:t>Here’s another example …</a:t>
            </a:r>
            <a:endParaRPr lang="en-US" dirty="0"/>
          </a:p>
        </p:txBody>
      </p:sp>
    </p:spTree>
    <p:extLst>
      <p:ext uri="{BB962C8B-B14F-4D97-AF65-F5344CB8AC3E}">
        <p14:creationId xmlns:p14="http://schemas.microsoft.com/office/powerpoint/2010/main" val="771705791"/>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Bad Questions</a:t>
            </a:r>
          </a:p>
        </p:txBody>
      </p:sp>
      <p:sp>
        <p:nvSpPr>
          <p:cNvPr id="3" name="Content Placeholder 2"/>
          <p:cNvSpPr>
            <a:spLocks noGrp="1"/>
          </p:cNvSpPr>
          <p:nvPr>
            <p:ph idx="1"/>
          </p:nvPr>
        </p:nvSpPr>
        <p:spPr/>
        <p:txBody>
          <a:bodyPr/>
          <a:lstStyle/>
          <a:p>
            <a:r>
              <a:rPr lang="en-US" dirty="0" smtClean="0"/>
              <a:t>Questions about </a:t>
            </a:r>
            <a:r>
              <a:rPr lang="en-US" dirty="0" err="1" smtClean="0">
                <a:latin typeface="Consolas" panose="020B0609020204030204" pitchFamily="49" charset="0"/>
                <a:cs typeface="Consolas" panose="020B0609020204030204" pitchFamily="49" charset="0"/>
              </a:rPr>
              <a:t>ls</a:t>
            </a:r>
            <a:r>
              <a:rPr lang="en-US" dirty="0" smtClean="0"/>
              <a:t> flags</a:t>
            </a:r>
          </a:p>
        </p:txBody>
      </p:sp>
    </p:spTree>
    <p:extLst>
      <p:ext uri="{BB962C8B-B14F-4D97-AF65-F5344CB8AC3E}">
        <p14:creationId xmlns:p14="http://schemas.microsoft.com/office/powerpoint/2010/main" val="31727981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p:txBody>
          <a:bodyPr/>
          <a:lstStyle/>
          <a:p>
            <a:r>
              <a:rPr lang="en-US" dirty="0" smtClean="0"/>
              <a:t>Help you make better hiring decisions</a:t>
            </a:r>
          </a:p>
          <a:p>
            <a:r>
              <a:rPr lang="en-US" dirty="0" smtClean="0"/>
              <a:t>Let’s get right to it …</a:t>
            </a:r>
            <a:endParaRPr lang="en-US" dirty="0"/>
          </a:p>
        </p:txBody>
      </p:sp>
    </p:spTree>
    <p:extLst>
      <p:ext uri="{BB962C8B-B14F-4D97-AF65-F5344CB8AC3E}">
        <p14:creationId xmlns:p14="http://schemas.microsoft.com/office/powerpoint/2010/main" val="1585793692"/>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Bad Questions</a:t>
            </a:r>
          </a:p>
        </p:txBody>
      </p:sp>
      <p:sp>
        <p:nvSpPr>
          <p:cNvPr id="3" name="Content Placeholder 2"/>
          <p:cNvSpPr>
            <a:spLocks noGrp="1"/>
          </p:cNvSpPr>
          <p:nvPr>
            <p:ph idx="1"/>
          </p:nvPr>
        </p:nvSpPr>
        <p:spPr>
          <a:xfrm>
            <a:off x="457200" y="1905000"/>
            <a:ext cx="8229600" cy="4724400"/>
          </a:xfrm>
        </p:spPr>
        <p:txBody>
          <a:bodyPr>
            <a:normAutofit/>
          </a:bodyPr>
          <a:lstStyle/>
          <a:p>
            <a:r>
              <a:rPr lang="en-US" dirty="0" smtClean="0"/>
              <a:t>What does the “-x” flag to “</a:t>
            </a:r>
            <a:r>
              <a:rPr lang="en-US" dirty="0" err="1" smtClean="0"/>
              <a:t>ls</a:t>
            </a:r>
            <a:r>
              <a:rPr lang="en-US" dirty="0" smtClean="0"/>
              <a:t>” do?</a:t>
            </a:r>
          </a:p>
          <a:p>
            <a:pPr lvl="1"/>
            <a:r>
              <a:rPr lang="en-US" dirty="0" smtClean="0"/>
              <a:t>Or is it “-X”?</a:t>
            </a:r>
          </a:p>
          <a:p>
            <a:r>
              <a:rPr lang="en-US" dirty="0" smtClean="0"/>
              <a:t>Which “</a:t>
            </a:r>
            <a:r>
              <a:rPr lang="en-US" dirty="0" err="1" smtClean="0"/>
              <a:t>ls</a:t>
            </a:r>
            <a:r>
              <a:rPr lang="en-US" dirty="0" smtClean="0"/>
              <a:t>” flag produces a comma-separated list of file names?</a:t>
            </a:r>
          </a:p>
          <a:p>
            <a:pPr lvl="1"/>
            <a:r>
              <a:rPr lang="en-US" dirty="0" smtClean="0"/>
              <a:t>“-m”</a:t>
            </a:r>
          </a:p>
          <a:p>
            <a:r>
              <a:rPr lang="en-US" dirty="0" smtClean="0"/>
              <a:t>Which “</a:t>
            </a:r>
            <a:r>
              <a:rPr lang="en-US" dirty="0" err="1" smtClean="0"/>
              <a:t>ls</a:t>
            </a:r>
            <a:r>
              <a:rPr lang="en-US" dirty="0" smtClean="0"/>
              <a:t>” flag displays </a:t>
            </a:r>
            <a:r>
              <a:rPr lang="en-US" dirty="0" err="1" smtClean="0"/>
              <a:t>ctime</a:t>
            </a:r>
            <a:r>
              <a:rPr lang="en-US" dirty="0" smtClean="0"/>
              <a:t> rather than </a:t>
            </a:r>
            <a:r>
              <a:rPr lang="en-US" dirty="0" err="1" smtClean="0"/>
              <a:t>mtime</a:t>
            </a:r>
            <a:r>
              <a:rPr lang="en-US" dirty="0" smtClean="0"/>
              <a:t>?</a:t>
            </a:r>
          </a:p>
          <a:p>
            <a:pPr lvl="1"/>
            <a:r>
              <a:rPr lang="en-US" dirty="0" smtClean="0"/>
              <a:t>Trick question! No such flag</a:t>
            </a:r>
          </a:p>
        </p:txBody>
      </p:sp>
    </p:spTree>
    <p:extLst>
      <p:ext uri="{BB962C8B-B14F-4D97-AF65-F5344CB8AC3E}">
        <p14:creationId xmlns:p14="http://schemas.microsoft.com/office/powerpoint/2010/main" val="1041064252"/>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Bad Questions</a:t>
            </a:r>
          </a:p>
        </p:txBody>
      </p:sp>
      <p:sp>
        <p:nvSpPr>
          <p:cNvPr id="3" name="Content Placeholder 2"/>
          <p:cNvSpPr>
            <a:spLocks noGrp="1"/>
          </p:cNvSpPr>
          <p:nvPr>
            <p:ph idx="1"/>
          </p:nvPr>
        </p:nvSpPr>
        <p:spPr/>
        <p:txBody>
          <a:bodyPr/>
          <a:lstStyle/>
          <a:p>
            <a:r>
              <a:rPr lang="en-US" dirty="0" smtClean="0"/>
              <a:t>Again, </a:t>
            </a:r>
            <a:r>
              <a:rPr lang="en-US" b="1" dirty="0" smtClean="0">
                <a:solidFill>
                  <a:srgbClr val="FF0000"/>
                </a:solidFill>
              </a:rPr>
              <a:t>WHO CARES</a:t>
            </a:r>
            <a:r>
              <a:rPr lang="en-US" dirty="0" smtClean="0"/>
              <a:t>?</a:t>
            </a:r>
            <a:endParaRPr lang="en-US" dirty="0"/>
          </a:p>
        </p:txBody>
      </p:sp>
    </p:spTree>
    <p:extLst>
      <p:ext uri="{BB962C8B-B14F-4D97-AF65-F5344CB8AC3E}">
        <p14:creationId xmlns:p14="http://schemas.microsoft.com/office/powerpoint/2010/main" val="317279815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Bad Questions</a:t>
            </a:r>
          </a:p>
        </p:txBody>
      </p:sp>
      <p:sp>
        <p:nvSpPr>
          <p:cNvPr id="3" name="Content Placeholder 2"/>
          <p:cNvSpPr>
            <a:spLocks noGrp="1"/>
          </p:cNvSpPr>
          <p:nvPr>
            <p:ph idx="1"/>
          </p:nvPr>
        </p:nvSpPr>
        <p:spPr/>
        <p:txBody>
          <a:bodyPr/>
          <a:lstStyle/>
          <a:p>
            <a:r>
              <a:rPr lang="en-US" dirty="0" smtClean="0"/>
              <a:t>Even if the candidate gets all the right answers, do you know if s/he is a good </a:t>
            </a:r>
            <a:r>
              <a:rPr lang="en-US" dirty="0" err="1" smtClean="0"/>
              <a:t>sysadmin</a:t>
            </a:r>
            <a:r>
              <a:rPr lang="en-US" dirty="0" smtClean="0"/>
              <a:t>?</a:t>
            </a:r>
          </a:p>
          <a:p>
            <a:r>
              <a:rPr lang="en-US" dirty="0" smtClean="0"/>
              <a:t>Or even if s/he is smart?</a:t>
            </a:r>
          </a:p>
          <a:p>
            <a:pPr lvl="1"/>
            <a:r>
              <a:rPr lang="en-US" dirty="0" smtClean="0"/>
              <a:t>Maybe a little from the puzzle question</a:t>
            </a:r>
          </a:p>
          <a:p>
            <a:r>
              <a:rPr lang="en-US" dirty="0" smtClean="0"/>
              <a:t>Certainly nothing about whether s/he gets things done</a:t>
            </a:r>
            <a:endParaRPr lang="en-US" dirty="0"/>
          </a:p>
        </p:txBody>
      </p:sp>
    </p:spTree>
    <p:extLst>
      <p:ext uri="{BB962C8B-B14F-4D97-AF65-F5344CB8AC3E}">
        <p14:creationId xmlns:p14="http://schemas.microsoft.com/office/powerpoint/2010/main" val="4273347656"/>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Bad Questions</a:t>
            </a:r>
          </a:p>
        </p:txBody>
      </p:sp>
      <p:sp>
        <p:nvSpPr>
          <p:cNvPr id="3" name="Content Placeholder 2"/>
          <p:cNvSpPr>
            <a:spLocks noGrp="1"/>
          </p:cNvSpPr>
          <p:nvPr>
            <p:ph idx="1"/>
          </p:nvPr>
        </p:nvSpPr>
        <p:spPr/>
        <p:txBody>
          <a:bodyPr/>
          <a:lstStyle/>
          <a:p>
            <a:r>
              <a:rPr lang="en-US" dirty="0" smtClean="0"/>
              <a:t>What are you really trying to find out?</a:t>
            </a:r>
            <a:endParaRPr lang="en-US" dirty="0"/>
          </a:p>
        </p:txBody>
      </p:sp>
    </p:spTree>
    <p:extLst>
      <p:ext uri="{BB962C8B-B14F-4D97-AF65-F5344CB8AC3E}">
        <p14:creationId xmlns:p14="http://schemas.microsoft.com/office/powerpoint/2010/main" val="3172798157"/>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Bad Questions</a:t>
            </a:r>
            <a:endParaRPr lang="en-US" dirty="0"/>
          </a:p>
        </p:txBody>
      </p:sp>
      <p:sp>
        <p:nvSpPr>
          <p:cNvPr id="3" name="Content Placeholder 2"/>
          <p:cNvSpPr>
            <a:spLocks noGrp="1"/>
          </p:cNvSpPr>
          <p:nvPr>
            <p:ph idx="1"/>
          </p:nvPr>
        </p:nvSpPr>
        <p:spPr/>
        <p:txBody>
          <a:bodyPr/>
          <a:lstStyle/>
          <a:p>
            <a:r>
              <a:rPr lang="en-US" dirty="0" smtClean="0"/>
              <a:t>Let’s face it: Do you want a candidate who can solve puzzles and has memorized all the flags to “</a:t>
            </a:r>
            <a:r>
              <a:rPr lang="en-US" dirty="0" err="1" smtClean="0"/>
              <a:t>ls</a:t>
            </a:r>
            <a:r>
              <a:rPr lang="en-US" dirty="0" smtClean="0"/>
              <a:t>?”</a:t>
            </a:r>
          </a:p>
          <a:p>
            <a:r>
              <a:rPr lang="en-US" dirty="0" smtClean="0"/>
              <a:t>Or do you want someone with a proven track record of getting things done and can demonstrate an ability to learn new stuff?</a:t>
            </a:r>
          </a:p>
          <a:p>
            <a:r>
              <a:rPr lang="en-US" dirty="0" smtClean="0"/>
              <a:t>I think the answer is obvious</a:t>
            </a:r>
            <a:endParaRPr lang="en-US" dirty="0"/>
          </a:p>
        </p:txBody>
      </p:sp>
    </p:spTree>
    <p:extLst>
      <p:ext uri="{BB962C8B-B14F-4D97-AF65-F5344CB8AC3E}">
        <p14:creationId xmlns:p14="http://schemas.microsoft.com/office/powerpoint/2010/main" val="480730843"/>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Better Questions</a:t>
            </a:r>
            <a:endParaRPr lang="en-US" dirty="0"/>
          </a:p>
        </p:txBody>
      </p:sp>
      <p:sp>
        <p:nvSpPr>
          <p:cNvPr id="3" name="Content Placeholder 2"/>
          <p:cNvSpPr>
            <a:spLocks noGrp="1"/>
          </p:cNvSpPr>
          <p:nvPr>
            <p:ph idx="1"/>
          </p:nvPr>
        </p:nvSpPr>
        <p:spPr/>
        <p:txBody>
          <a:bodyPr/>
          <a:lstStyle/>
          <a:p>
            <a:r>
              <a:rPr lang="en-US" dirty="0" smtClean="0"/>
              <a:t>So what questions </a:t>
            </a:r>
            <a:r>
              <a:rPr lang="en-US" dirty="0" err="1" smtClean="0"/>
              <a:t>shopuld</a:t>
            </a:r>
            <a:r>
              <a:rPr lang="en-US" dirty="0" smtClean="0"/>
              <a:t> we ask?</a:t>
            </a:r>
            <a:endParaRPr lang="en-US" dirty="0"/>
          </a:p>
        </p:txBody>
      </p:sp>
    </p:spTree>
    <p:extLst>
      <p:ext uri="{BB962C8B-B14F-4D97-AF65-F5344CB8AC3E}">
        <p14:creationId xmlns:p14="http://schemas.microsoft.com/office/powerpoint/2010/main" val="317279815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Better Questions</a:t>
            </a:r>
          </a:p>
        </p:txBody>
      </p:sp>
      <p:sp>
        <p:nvSpPr>
          <p:cNvPr id="3" name="Content Placeholder 2"/>
          <p:cNvSpPr>
            <a:spLocks noGrp="1"/>
          </p:cNvSpPr>
          <p:nvPr>
            <p:ph idx="1"/>
          </p:nvPr>
        </p:nvSpPr>
        <p:spPr/>
        <p:txBody>
          <a:bodyPr/>
          <a:lstStyle/>
          <a:p>
            <a:r>
              <a:rPr lang="en-US" dirty="0" smtClean="0"/>
              <a:t>So what should we ask instead?</a:t>
            </a:r>
          </a:p>
          <a:p>
            <a:r>
              <a:rPr lang="en-US" dirty="0" smtClean="0"/>
              <a:t>There’s a technique known as “behavioral interviewing”</a:t>
            </a:r>
          </a:p>
          <a:p>
            <a:pPr lvl="1"/>
            <a:r>
              <a:rPr lang="en-US" dirty="0" smtClean="0"/>
              <a:t>Also “behavior-based interviewing” or “experience-based interviewing”</a:t>
            </a:r>
            <a:endParaRPr lang="en-US" dirty="0"/>
          </a:p>
        </p:txBody>
      </p:sp>
    </p:spTree>
    <p:extLst>
      <p:ext uri="{BB962C8B-B14F-4D97-AF65-F5344CB8AC3E}">
        <p14:creationId xmlns:p14="http://schemas.microsoft.com/office/powerpoint/2010/main" val="48414904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Better Questions</a:t>
            </a:r>
          </a:p>
        </p:txBody>
      </p:sp>
      <p:sp>
        <p:nvSpPr>
          <p:cNvPr id="3" name="Content Placeholder 2"/>
          <p:cNvSpPr>
            <a:spLocks noGrp="1"/>
          </p:cNvSpPr>
          <p:nvPr>
            <p:ph idx="1"/>
          </p:nvPr>
        </p:nvSpPr>
        <p:spPr/>
        <p:txBody>
          <a:bodyPr/>
          <a:lstStyle/>
          <a:p>
            <a:r>
              <a:rPr lang="en-US" dirty="0" smtClean="0"/>
              <a:t>“Behavior-Based Interviewing”</a:t>
            </a:r>
          </a:p>
          <a:p>
            <a:r>
              <a:rPr lang="en-US" dirty="0" smtClean="0"/>
              <a:t>Fancy name, simple idea</a:t>
            </a:r>
          </a:p>
          <a:p>
            <a:endParaRPr lang="en-US" dirty="0"/>
          </a:p>
        </p:txBody>
      </p:sp>
    </p:spTree>
    <p:extLst>
      <p:ext uri="{BB962C8B-B14F-4D97-AF65-F5344CB8AC3E}">
        <p14:creationId xmlns:p14="http://schemas.microsoft.com/office/powerpoint/2010/main" val="317279815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Better Questions</a:t>
            </a:r>
          </a:p>
        </p:txBody>
      </p:sp>
      <p:sp>
        <p:nvSpPr>
          <p:cNvPr id="3" name="Content Placeholder 2"/>
          <p:cNvSpPr>
            <a:spLocks noGrp="1"/>
          </p:cNvSpPr>
          <p:nvPr>
            <p:ph idx="1"/>
          </p:nvPr>
        </p:nvSpPr>
        <p:spPr/>
        <p:txBody>
          <a:bodyPr/>
          <a:lstStyle/>
          <a:p>
            <a:r>
              <a:rPr lang="en-US" dirty="0" smtClean="0"/>
              <a:t>Fancy name, simple concept</a:t>
            </a:r>
          </a:p>
          <a:p>
            <a:r>
              <a:rPr lang="en-US" dirty="0" smtClean="0"/>
              <a:t>“Tell me about a time when you …”</a:t>
            </a:r>
          </a:p>
          <a:p>
            <a:r>
              <a:rPr lang="en-US" dirty="0" smtClean="0"/>
              <a:t>“Tell me about the last time you deployed a new service”</a:t>
            </a:r>
          </a:p>
          <a:p>
            <a:pPr lvl="1"/>
            <a:r>
              <a:rPr lang="en-US" dirty="0" smtClean="0"/>
              <a:t>“How did it go?”</a:t>
            </a:r>
          </a:p>
          <a:p>
            <a:pPr lvl="1"/>
            <a:r>
              <a:rPr lang="en-US" dirty="0" smtClean="0"/>
              <a:t>“What problems did you encounter?”</a:t>
            </a:r>
          </a:p>
          <a:p>
            <a:pPr lvl="1"/>
            <a:r>
              <a:rPr lang="en-US" dirty="0" smtClean="0"/>
              <a:t>“How did you solve those problems?”</a:t>
            </a:r>
          </a:p>
        </p:txBody>
      </p:sp>
    </p:spTree>
    <p:extLst>
      <p:ext uri="{BB962C8B-B14F-4D97-AF65-F5344CB8AC3E}">
        <p14:creationId xmlns:p14="http://schemas.microsoft.com/office/powerpoint/2010/main" val="387603433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Better Questions</a:t>
            </a:r>
          </a:p>
        </p:txBody>
      </p:sp>
      <p:sp>
        <p:nvSpPr>
          <p:cNvPr id="3" name="Content Placeholder 2"/>
          <p:cNvSpPr>
            <a:spLocks noGrp="1"/>
          </p:cNvSpPr>
          <p:nvPr>
            <p:ph idx="1"/>
          </p:nvPr>
        </p:nvSpPr>
        <p:spPr/>
        <p:txBody>
          <a:bodyPr/>
          <a:lstStyle/>
          <a:p>
            <a:r>
              <a:rPr lang="en-US" dirty="0"/>
              <a:t>“Tell me about a time when you </a:t>
            </a:r>
            <a:r>
              <a:rPr lang="en-US" dirty="0" smtClean="0"/>
              <a:t>…”</a:t>
            </a:r>
          </a:p>
          <a:p>
            <a:r>
              <a:rPr lang="en-US" dirty="0" smtClean="0"/>
              <a:t>Ask for direct recounting of past actions</a:t>
            </a:r>
            <a:endParaRPr lang="en-US" dirty="0"/>
          </a:p>
        </p:txBody>
      </p:sp>
    </p:spTree>
    <p:extLst>
      <p:ext uri="{BB962C8B-B14F-4D97-AF65-F5344CB8AC3E}">
        <p14:creationId xmlns:p14="http://schemas.microsoft.com/office/powerpoint/2010/main" val="3172798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jump right in</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9508633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Better Questions</a:t>
            </a:r>
            <a:endParaRPr lang="en-US" dirty="0"/>
          </a:p>
        </p:txBody>
      </p:sp>
      <p:sp>
        <p:nvSpPr>
          <p:cNvPr id="3" name="Content Placeholder 2"/>
          <p:cNvSpPr>
            <a:spLocks noGrp="1"/>
          </p:cNvSpPr>
          <p:nvPr>
            <p:ph idx="1"/>
          </p:nvPr>
        </p:nvSpPr>
        <p:spPr/>
        <p:txBody>
          <a:bodyPr/>
          <a:lstStyle/>
          <a:p>
            <a:r>
              <a:rPr lang="en-US" dirty="0" smtClean="0"/>
              <a:t>“Tell me about a group project that you think went especially well”</a:t>
            </a:r>
          </a:p>
          <a:p>
            <a:pPr lvl="1"/>
            <a:r>
              <a:rPr lang="en-US" dirty="0" smtClean="0"/>
              <a:t>“What was your specific role in the project?</a:t>
            </a:r>
          </a:p>
          <a:p>
            <a:pPr lvl="1"/>
            <a:r>
              <a:rPr lang="en-US" dirty="0" smtClean="0"/>
              <a:t>“Why do you think it went so well?”</a:t>
            </a:r>
          </a:p>
          <a:p>
            <a:pPr lvl="1"/>
            <a:r>
              <a:rPr lang="en-US" dirty="0" smtClean="0"/>
              <a:t>“Are there things you would do differently next time?”</a:t>
            </a:r>
            <a:endParaRPr lang="en-US" dirty="0"/>
          </a:p>
        </p:txBody>
      </p:sp>
    </p:spTree>
    <p:extLst>
      <p:ext uri="{BB962C8B-B14F-4D97-AF65-F5344CB8AC3E}">
        <p14:creationId xmlns:p14="http://schemas.microsoft.com/office/powerpoint/2010/main" val="7655084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Better questions</a:t>
            </a:r>
            <a:endParaRPr lang="en-US" dirty="0"/>
          </a:p>
        </p:txBody>
      </p:sp>
      <p:sp>
        <p:nvSpPr>
          <p:cNvPr id="3" name="Content Placeholder 2"/>
          <p:cNvSpPr>
            <a:spLocks noGrp="1"/>
          </p:cNvSpPr>
          <p:nvPr>
            <p:ph idx="1"/>
          </p:nvPr>
        </p:nvSpPr>
        <p:spPr/>
        <p:txBody>
          <a:bodyPr/>
          <a:lstStyle/>
          <a:p>
            <a:r>
              <a:rPr lang="en-US" dirty="0"/>
              <a:t>“Tell me about the last new thing you learned”</a:t>
            </a:r>
          </a:p>
          <a:p>
            <a:endParaRPr lang="en-US" dirty="0"/>
          </a:p>
        </p:txBody>
      </p:sp>
    </p:spTree>
    <p:extLst>
      <p:ext uri="{BB962C8B-B14F-4D97-AF65-F5344CB8AC3E}">
        <p14:creationId xmlns:p14="http://schemas.microsoft.com/office/powerpoint/2010/main" val="317279815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Better Questions</a:t>
            </a:r>
            <a:endParaRPr lang="en-US" dirty="0"/>
          </a:p>
        </p:txBody>
      </p:sp>
      <p:sp>
        <p:nvSpPr>
          <p:cNvPr id="3" name="Content Placeholder 2"/>
          <p:cNvSpPr>
            <a:spLocks noGrp="1"/>
          </p:cNvSpPr>
          <p:nvPr>
            <p:ph idx="1"/>
          </p:nvPr>
        </p:nvSpPr>
        <p:spPr/>
        <p:txBody>
          <a:bodyPr/>
          <a:lstStyle/>
          <a:p>
            <a:r>
              <a:rPr lang="en-US" dirty="0" smtClean="0"/>
              <a:t>“Tell me about the last new thing you learned”</a:t>
            </a:r>
          </a:p>
          <a:p>
            <a:pPr lvl="1"/>
            <a:r>
              <a:rPr lang="en-US" dirty="0" smtClean="0"/>
              <a:t>“How did you go about it?”</a:t>
            </a:r>
          </a:p>
          <a:p>
            <a:pPr lvl="1"/>
            <a:r>
              <a:rPr lang="en-US" dirty="0" smtClean="0"/>
              <a:t>“How/from whom did you get help when you got stuck?”</a:t>
            </a:r>
          </a:p>
          <a:p>
            <a:pPr lvl="1"/>
            <a:r>
              <a:rPr lang="en-US" dirty="0" smtClean="0"/>
              <a:t>“How long did it take you?”</a:t>
            </a:r>
            <a:endParaRPr lang="en-US" dirty="0"/>
          </a:p>
        </p:txBody>
      </p:sp>
    </p:spTree>
    <p:extLst>
      <p:ext uri="{BB962C8B-B14F-4D97-AF65-F5344CB8AC3E}">
        <p14:creationId xmlns:p14="http://schemas.microsoft.com/office/powerpoint/2010/main" val="62902982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 !</a:t>
            </a:r>
            <a:endParaRPr lang="en-US" dirty="0"/>
          </a:p>
        </p:txBody>
      </p:sp>
      <p:sp>
        <p:nvSpPr>
          <p:cNvPr id="3" name="Content Placeholder 2"/>
          <p:cNvSpPr>
            <a:spLocks noGrp="1"/>
          </p:cNvSpPr>
          <p:nvPr>
            <p:ph idx="1"/>
          </p:nvPr>
        </p:nvSpPr>
        <p:spPr/>
        <p:txBody>
          <a:bodyPr/>
          <a:lstStyle/>
          <a:p>
            <a:r>
              <a:rPr lang="en-US" dirty="0" smtClean="0"/>
              <a:t>“What if the candidate doesn’t know …?”</a:t>
            </a:r>
          </a:p>
          <a:p>
            <a:r>
              <a:rPr lang="en-US" dirty="0" smtClean="0"/>
              <a:t>“How do I find out how much the candidate knows about …?”</a:t>
            </a:r>
            <a:endParaRPr lang="en-US" dirty="0"/>
          </a:p>
        </p:txBody>
      </p:sp>
    </p:spTree>
    <p:extLst>
      <p:ext uri="{BB962C8B-B14F-4D97-AF65-F5344CB8AC3E}">
        <p14:creationId xmlns:p14="http://schemas.microsoft.com/office/powerpoint/2010/main" val="317279815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 !</a:t>
            </a:r>
            <a:endParaRPr lang="en-US" dirty="0"/>
          </a:p>
        </p:txBody>
      </p:sp>
      <p:sp>
        <p:nvSpPr>
          <p:cNvPr id="3" name="Content Placeholder 2"/>
          <p:cNvSpPr>
            <a:spLocks noGrp="1"/>
          </p:cNvSpPr>
          <p:nvPr>
            <p:ph idx="1"/>
          </p:nvPr>
        </p:nvSpPr>
        <p:spPr/>
        <p:txBody>
          <a:bodyPr/>
          <a:lstStyle/>
          <a:p>
            <a:r>
              <a:rPr lang="en-US" dirty="0" smtClean="0"/>
              <a:t>“But what if the candidate can’t even explain how to set up basic DNS or doesn’t know how to configure NTP?”</a:t>
            </a:r>
          </a:p>
          <a:p>
            <a:r>
              <a:rPr lang="en-US" dirty="0" smtClean="0"/>
              <a:t>“But how do I find out how much the candidate knows about &lt;x&gt;?”</a:t>
            </a:r>
          </a:p>
          <a:p>
            <a:endParaRPr lang="en-US" dirty="0"/>
          </a:p>
        </p:txBody>
      </p:sp>
    </p:spTree>
    <p:extLst>
      <p:ext uri="{BB962C8B-B14F-4D97-AF65-F5344CB8AC3E}">
        <p14:creationId xmlns:p14="http://schemas.microsoft.com/office/powerpoint/2010/main" val="348557682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 !</a:t>
            </a:r>
            <a:endParaRPr lang="en-US" dirty="0"/>
          </a:p>
        </p:txBody>
      </p:sp>
      <p:sp>
        <p:nvSpPr>
          <p:cNvPr id="3" name="Content Placeholder 2"/>
          <p:cNvSpPr>
            <a:spLocks noGrp="1"/>
          </p:cNvSpPr>
          <p:nvPr>
            <p:ph idx="1"/>
          </p:nvPr>
        </p:nvSpPr>
        <p:spPr/>
        <p:txBody>
          <a:bodyPr/>
          <a:lstStyle/>
          <a:p>
            <a:r>
              <a:rPr lang="en-US" dirty="0"/>
              <a:t>“What if the candidate doesn’t know …?”</a:t>
            </a:r>
          </a:p>
          <a:p>
            <a:pPr lvl="1"/>
            <a:r>
              <a:rPr lang="en-US" dirty="0" smtClean="0"/>
              <a:t>Why do you care?</a:t>
            </a:r>
          </a:p>
        </p:txBody>
      </p:sp>
    </p:spTree>
    <p:extLst>
      <p:ext uri="{BB962C8B-B14F-4D97-AF65-F5344CB8AC3E}">
        <p14:creationId xmlns:p14="http://schemas.microsoft.com/office/powerpoint/2010/main" val="317279815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 !</a:t>
            </a:r>
            <a:endParaRPr lang="en-US" dirty="0"/>
          </a:p>
        </p:txBody>
      </p:sp>
      <p:sp>
        <p:nvSpPr>
          <p:cNvPr id="3" name="Content Placeholder 2"/>
          <p:cNvSpPr>
            <a:spLocks noGrp="1"/>
          </p:cNvSpPr>
          <p:nvPr>
            <p:ph idx="1"/>
          </p:nvPr>
        </p:nvSpPr>
        <p:spPr/>
        <p:txBody>
          <a:bodyPr/>
          <a:lstStyle/>
          <a:p>
            <a:r>
              <a:rPr lang="en-US" dirty="0" smtClean="0"/>
              <a:t>The first one (“doesn’t know &lt;x&gt;”) really doesn’t matter</a:t>
            </a:r>
          </a:p>
          <a:p>
            <a:r>
              <a:rPr lang="en-US" dirty="0" smtClean="0"/>
              <a:t>Smart people can learn new things</a:t>
            </a:r>
          </a:p>
          <a:p>
            <a:r>
              <a:rPr lang="en-US" dirty="0" smtClean="0"/>
              <a:t>Ask for examples of learning, including how quickly the candidate learned something new</a:t>
            </a:r>
            <a:endParaRPr lang="en-US" dirty="0"/>
          </a:p>
        </p:txBody>
      </p:sp>
    </p:spTree>
    <p:extLst>
      <p:ext uri="{BB962C8B-B14F-4D97-AF65-F5344CB8AC3E}">
        <p14:creationId xmlns:p14="http://schemas.microsoft.com/office/powerpoint/2010/main" val="346994910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 !</a:t>
            </a:r>
            <a:endParaRPr lang="en-US" dirty="0"/>
          </a:p>
        </p:txBody>
      </p:sp>
      <p:sp>
        <p:nvSpPr>
          <p:cNvPr id="3" name="Content Placeholder 2"/>
          <p:cNvSpPr>
            <a:spLocks noGrp="1"/>
          </p:cNvSpPr>
          <p:nvPr>
            <p:ph idx="1"/>
          </p:nvPr>
        </p:nvSpPr>
        <p:spPr/>
        <p:txBody>
          <a:bodyPr/>
          <a:lstStyle/>
          <a:p>
            <a:r>
              <a:rPr lang="en-US" dirty="0"/>
              <a:t>“How do I find out how much the candidate knows about …?”</a:t>
            </a:r>
          </a:p>
          <a:p>
            <a:pPr lvl="1"/>
            <a:r>
              <a:rPr lang="en-US" dirty="0" smtClean="0"/>
              <a:t>Ask </a:t>
            </a:r>
            <a:r>
              <a:rPr lang="en-US" dirty="0"/>
              <a:t>“knowledge questions” in the context of past experience</a:t>
            </a:r>
          </a:p>
          <a:p>
            <a:endParaRPr lang="en-US" dirty="0"/>
          </a:p>
        </p:txBody>
      </p:sp>
    </p:spTree>
    <p:extLst>
      <p:ext uri="{BB962C8B-B14F-4D97-AF65-F5344CB8AC3E}">
        <p14:creationId xmlns:p14="http://schemas.microsoft.com/office/powerpoint/2010/main" val="317279815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 !</a:t>
            </a:r>
            <a:endParaRPr lang="en-US" dirty="0"/>
          </a:p>
        </p:txBody>
      </p:sp>
      <p:sp>
        <p:nvSpPr>
          <p:cNvPr id="3" name="Content Placeholder 2"/>
          <p:cNvSpPr>
            <a:spLocks noGrp="1"/>
          </p:cNvSpPr>
          <p:nvPr>
            <p:ph idx="1"/>
          </p:nvPr>
        </p:nvSpPr>
        <p:spPr/>
        <p:txBody>
          <a:bodyPr/>
          <a:lstStyle/>
          <a:p>
            <a:r>
              <a:rPr lang="en-US" dirty="0" smtClean="0"/>
              <a:t>The second thing (“how much about &lt;x&gt;”) will be obvious from a good answer to a behavioral question</a:t>
            </a:r>
          </a:p>
          <a:p>
            <a:r>
              <a:rPr lang="en-US" dirty="0" smtClean="0"/>
              <a:t>For example …</a:t>
            </a:r>
          </a:p>
        </p:txBody>
      </p:sp>
    </p:spTree>
    <p:extLst>
      <p:ext uri="{BB962C8B-B14F-4D97-AF65-F5344CB8AC3E}">
        <p14:creationId xmlns:p14="http://schemas.microsoft.com/office/powerpoint/2010/main" val="1883088979"/>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Here’s How</a:t>
            </a:r>
            <a:endParaRPr lang="en-US" dirty="0"/>
          </a:p>
        </p:txBody>
      </p:sp>
      <p:sp>
        <p:nvSpPr>
          <p:cNvPr id="3" name="Content Placeholder 2"/>
          <p:cNvSpPr>
            <a:spLocks noGrp="1"/>
          </p:cNvSpPr>
          <p:nvPr>
            <p:ph idx="1"/>
          </p:nvPr>
        </p:nvSpPr>
        <p:spPr/>
        <p:txBody>
          <a:bodyPr/>
          <a:lstStyle/>
          <a:p>
            <a:r>
              <a:rPr lang="en-US" dirty="0"/>
              <a:t>“Please tell me about the last time you configured </a:t>
            </a:r>
            <a:r>
              <a:rPr lang="en-US" dirty="0" smtClean="0"/>
              <a:t>&lt;service&gt;; </a:t>
            </a:r>
            <a:r>
              <a:rPr lang="en-US" dirty="0"/>
              <a:t>what steps did you take, in what order, etc.”</a:t>
            </a:r>
          </a:p>
          <a:p>
            <a:endParaRPr lang="en-US" dirty="0"/>
          </a:p>
        </p:txBody>
      </p:sp>
    </p:spTree>
    <p:extLst>
      <p:ext uri="{BB962C8B-B14F-4D97-AF65-F5344CB8AC3E}">
        <p14:creationId xmlns:p14="http://schemas.microsoft.com/office/powerpoint/2010/main" val="3172798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jump right in</a:t>
            </a:r>
            <a:endParaRPr lang="en-US" dirty="0"/>
          </a:p>
        </p:txBody>
      </p:sp>
      <p:sp>
        <p:nvSpPr>
          <p:cNvPr id="3" name="Content Placeholder 2"/>
          <p:cNvSpPr>
            <a:spLocks noGrp="1"/>
          </p:cNvSpPr>
          <p:nvPr>
            <p:ph idx="1"/>
          </p:nvPr>
        </p:nvSpPr>
        <p:spPr/>
        <p:txBody>
          <a:bodyPr/>
          <a:lstStyle/>
          <a:p>
            <a:r>
              <a:rPr lang="en-US" dirty="0"/>
              <a:t>If you remember only one thing from today’s class, it should be this </a:t>
            </a:r>
            <a:r>
              <a:rPr lang="en-US" dirty="0" smtClean="0"/>
              <a:t>…</a:t>
            </a:r>
            <a:endParaRPr lang="en-US" dirty="0"/>
          </a:p>
        </p:txBody>
      </p:sp>
    </p:spTree>
    <p:extLst>
      <p:ext uri="{BB962C8B-B14F-4D97-AF65-F5344CB8AC3E}">
        <p14:creationId xmlns:p14="http://schemas.microsoft.com/office/powerpoint/2010/main" val="3201513199"/>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Here’s How</a:t>
            </a:r>
            <a:endParaRPr lang="en-US" dirty="0"/>
          </a:p>
        </p:txBody>
      </p:sp>
      <p:sp>
        <p:nvSpPr>
          <p:cNvPr id="3" name="Content Placeholder 2"/>
          <p:cNvSpPr>
            <a:spLocks noGrp="1"/>
          </p:cNvSpPr>
          <p:nvPr>
            <p:ph idx="1"/>
          </p:nvPr>
        </p:nvSpPr>
        <p:spPr/>
        <p:txBody>
          <a:bodyPr/>
          <a:lstStyle/>
          <a:p>
            <a:r>
              <a:rPr lang="en-US" dirty="0" smtClean="0"/>
              <a:t>“Have you ever set up &lt;service&gt;?”</a:t>
            </a:r>
          </a:p>
          <a:p>
            <a:r>
              <a:rPr lang="en-US" dirty="0" smtClean="0"/>
              <a:t>“Please tell me about the last time you configured that service; what steps did you take, in what order, etc.”</a:t>
            </a:r>
          </a:p>
          <a:p>
            <a:r>
              <a:rPr lang="en-US" dirty="0" smtClean="0"/>
              <a:t>Don’t let the candidate get bogged down in low-level details</a:t>
            </a:r>
          </a:p>
          <a:p>
            <a:pPr lvl="1"/>
            <a:r>
              <a:rPr lang="en-US" dirty="0" smtClean="0"/>
              <a:t>The high-level explanation should be enough to judge specific knowledge and experience</a:t>
            </a:r>
          </a:p>
        </p:txBody>
      </p:sp>
    </p:spTree>
    <p:extLst>
      <p:ext uri="{BB962C8B-B14F-4D97-AF65-F5344CB8AC3E}">
        <p14:creationId xmlns:p14="http://schemas.microsoft.com/office/powerpoint/2010/main" val="224338143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Here’s How</a:t>
            </a:r>
            <a:endParaRPr lang="en-US" dirty="0"/>
          </a:p>
        </p:txBody>
      </p:sp>
      <p:sp>
        <p:nvSpPr>
          <p:cNvPr id="3" name="Content Placeholder 2"/>
          <p:cNvSpPr>
            <a:spLocks noGrp="1"/>
          </p:cNvSpPr>
          <p:nvPr>
            <p:ph idx="1"/>
          </p:nvPr>
        </p:nvSpPr>
        <p:spPr/>
        <p:txBody>
          <a:bodyPr/>
          <a:lstStyle/>
          <a:p>
            <a:r>
              <a:rPr lang="en-US" dirty="0" smtClean="0"/>
              <a:t>Ask about migrating or upgrading a service</a:t>
            </a:r>
            <a:endParaRPr lang="en-US" dirty="0"/>
          </a:p>
        </p:txBody>
      </p:sp>
    </p:spTree>
    <p:extLst>
      <p:ext uri="{BB962C8B-B14F-4D97-AF65-F5344CB8AC3E}">
        <p14:creationId xmlns:p14="http://schemas.microsoft.com/office/powerpoint/2010/main" val="317279815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Here’s How</a:t>
            </a:r>
            <a:endParaRPr lang="en-US" dirty="0"/>
          </a:p>
        </p:txBody>
      </p:sp>
      <p:sp>
        <p:nvSpPr>
          <p:cNvPr id="3" name="Content Placeholder 2"/>
          <p:cNvSpPr>
            <a:spLocks noGrp="1"/>
          </p:cNvSpPr>
          <p:nvPr>
            <p:ph idx="1"/>
          </p:nvPr>
        </p:nvSpPr>
        <p:spPr/>
        <p:txBody>
          <a:bodyPr/>
          <a:lstStyle/>
          <a:p>
            <a:r>
              <a:rPr lang="en-US" dirty="0" smtClean="0"/>
              <a:t>Could also ask about migrating a service or a major upgrade or even replacing one service with another</a:t>
            </a:r>
          </a:p>
          <a:p>
            <a:r>
              <a:rPr lang="en-US" dirty="0" smtClean="0"/>
              <a:t>If the candidate can give a good, clear description of what s/he did, the low-level details don’t matter</a:t>
            </a:r>
            <a:endParaRPr lang="en-US" dirty="0"/>
          </a:p>
        </p:txBody>
      </p:sp>
    </p:spTree>
    <p:extLst>
      <p:ext uri="{BB962C8B-B14F-4D97-AF65-F5344CB8AC3E}">
        <p14:creationId xmlns:p14="http://schemas.microsoft.com/office/powerpoint/2010/main" val="24339173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Three Things</a:t>
            </a:r>
            <a:endParaRPr lang="en-US" dirty="0"/>
          </a:p>
        </p:txBody>
      </p:sp>
      <p:sp>
        <p:nvSpPr>
          <p:cNvPr id="3" name="Content Placeholder 2"/>
          <p:cNvSpPr>
            <a:spLocks noGrp="1"/>
          </p:cNvSpPr>
          <p:nvPr>
            <p:ph idx="1"/>
          </p:nvPr>
        </p:nvSpPr>
        <p:spPr/>
        <p:txBody>
          <a:bodyPr/>
          <a:lstStyle/>
          <a:p>
            <a:r>
              <a:rPr lang="en-US" dirty="0" smtClean="0"/>
              <a:t>It all comes back to “The Three Things”:</a:t>
            </a:r>
          </a:p>
          <a:p>
            <a:pPr lvl="1"/>
            <a:r>
              <a:rPr lang="en-US" dirty="0"/>
              <a:t>Is the candidate smart?</a:t>
            </a:r>
          </a:p>
          <a:p>
            <a:pPr lvl="1"/>
            <a:r>
              <a:rPr lang="en-US" dirty="0"/>
              <a:t>Does s/he get things done?</a:t>
            </a:r>
          </a:p>
          <a:p>
            <a:pPr lvl="1"/>
            <a:r>
              <a:rPr lang="en-US" dirty="0"/>
              <a:t>Will s/he be a good fit for the group?</a:t>
            </a:r>
          </a:p>
          <a:p>
            <a:pPr lvl="1"/>
            <a:endParaRPr lang="en-US" dirty="0"/>
          </a:p>
        </p:txBody>
      </p:sp>
    </p:spTree>
    <p:extLst>
      <p:ext uri="{BB962C8B-B14F-4D97-AF65-F5344CB8AC3E}">
        <p14:creationId xmlns:p14="http://schemas.microsoft.com/office/powerpoint/2010/main" val="317279815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Three Things</a:t>
            </a:r>
            <a:endParaRPr lang="en-US" dirty="0"/>
          </a:p>
        </p:txBody>
      </p:sp>
      <p:sp>
        <p:nvSpPr>
          <p:cNvPr id="3" name="Content Placeholder 2"/>
          <p:cNvSpPr>
            <a:spLocks noGrp="1"/>
          </p:cNvSpPr>
          <p:nvPr>
            <p:ph idx="1"/>
          </p:nvPr>
        </p:nvSpPr>
        <p:spPr/>
        <p:txBody>
          <a:bodyPr/>
          <a:lstStyle/>
          <a:p>
            <a:r>
              <a:rPr lang="en-US" dirty="0" smtClean="0"/>
              <a:t>Really, “smart + gets things done + good fit” is much, much better than “knows the answers to a lot of technical questions”</a:t>
            </a:r>
          </a:p>
          <a:p>
            <a:r>
              <a:rPr lang="en-US" dirty="0" smtClean="0"/>
              <a:t>Because in the end, getting things done is what matters</a:t>
            </a:r>
          </a:p>
          <a:p>
            <a:pPr lvl="1"/>
            <a:r>
              <a:rPr lang="en-US" dirty="0" smtClean="0"/>
              <a:t>And it’s what managers look for when doing performance reviews</a:t>
            </a:r>
            <a:endParaRPr lang="en-US" dirty="0"/>
          </a:p>
        </p:txBody>
      </p:sp>
    </p:spTree>
    <p:extLst>
      <p:ext uri="{BB962C8B-B14F-4D97-AF65-F5344CB8AC3E}">
        <p14:creationId xmlns:p14="http://schemas.microsoft.com/office/powerpoint/2010/main" val="147174033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Three Things</a:t>
            </a:r>
          </a:p>
        </p:txBody>
      </p:sp>
      <p:sp>
        <p:nvSpPr>
          <p:cNvPr id="3" name="Content Placeholder 2"/>
          <p:cNvSpPr>
            <a:spLocks noGrp="1"/>
          </p:cNvSpPr>
          <p:nvPr>
            <p:ph idx="1"/>
          </p:nvPr>
        </p:nvSpPr>
        <p:spPr/>
        <p:txBody>
          <a:bodyPr/>
          <a:lstStyle/>
          <a:p>
            <a:r>
              <a:rPr lang="en-US" dirty="0"/>
              <a:t>It all comes back to “The Three Things”:</a:t>
            </a:r>
          </a:p>
          <a:p>
            <a:pPr lvl="1"/>
            <a:r>
              <a:rPr lang="en-US" dirty="0"/>
              <a:t>Is the candidate smart?</a:t>
            </a:r>
          </a:p>
          <a:p>
            <a:pPr lvl="1"/>
            <a:r>
              <a:rPr lang="en-US" dirty="0"/>
              <a:t>Does s/he get things done?</a:t>
            </a:r>
          </a:p>
          <a:p>
            <a:pPr lvl="1"/>
            <a:r>
              <a:rPr lang="en-US" dirty="0"/>
              <a:t>Will s/he be a good fit for the group?</a:t>
            </a:r>
          </a:p>
          <a:p>
            <a:endParaRPr lang="en-US" dirty="0"/>
          </a:p>
        </p:txBody>
      </p:sp>
    </p:spTree>
    <p:extLst>
      <p:ext uri="{BB962C8B-B14F-4D97-AF65-F5344CB8AC3E}">
        <p14:creationId xmlns:p14="http://schemas.microsoft.com/office/powerpoint/2010/main" val="317279815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Three Things</a:t>
            </a:r>
          </a:p>
        </p:txBody>
      </p:sp>
      <p:sp>
        <p:nvSpPr>
          <p:cNvPr id="3" name="Content Placeholder 2"/>
          <p:cNvSpPr>
            <a:spLocks noGrp="1"/>
          </p:cNvSpPr>
          <p:nvPr>
            <p:ph idx="1"/>
          </p:nvPr>
        </p:nvSpPr>
        <p:spPr/>
        <p:txBody>
          <a:bodyPr>
            <a:normAutofit/>
          </a:bodyPr>
          <a:lstStyle/>
          <a:p>
            <a:r>
              <a:rPr lang="en-US" dirty="0" smtClean="0"/>
              <a:t>Again, you can teach someone a new technology</a:t>
            </a:r>
          </a:p>
          <a:p>
            <a:pPr lvl="1"/>
            <a:r>
              <a:rPr lang="en-US" dirty="0"/>
              <a:t>I</a:t>
            </a:r>
            <a:r>
              <a:rPr lang="en-US" dirty="0" smtClean="0"/>
              <a:t>t doesn’t take nearly as long as you think</a:t>
            </a:r>
          </a:p>
          <a:p>
            <a:r>
              <a:rPr lang="en-US" dirty="0" smtClean="0"/>
              <a:t>Most smart people will learn for themselves</a:t>
            </a:r>
          </a:p>
          <a:p>
            <a:pPr lvl="1"/>
            <a:r>
              <a:rPr lang="en-US" dirty="0" smtClean="0"/>
              <a:t>Don’t need to be taught</a:t>
            </a:r>
          </a:p>
          <a:p>
            <a:endParaRPr lang="en-US" dirty="0"/>
          </a:p>
        </p:txBody>
      </p:sp>
    </p:spTree>
    <p:extLst>
      <p:ext uri="{BB962C8B-B14F-4D97-AF65-F5344CB8AC3E}">
        <p14:creationId xmlns:p14="http://schemas.microsoft.com/office/powerpoint/2010/main" val="2067599748"/>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Three Things</a:t>
            </a:r>
            <a:endParaRPr lang="en-US" dirty="0"/>
          </a:p>
        </p:txBody>
      </p:sp>
      <p:sp>
        <p:nvSpPr>
          <p:cNvPr id="3" name="Content Placeholder 2"/>
          <p:cNvSpPr>
            <a:spLocks noGrp="1"/>
          </p:cNvSpPr>
          <p:nvPr>
            <p:ph idx="1"/>
          </p:nvPr>
        </p:nvSpPr>
        <p:spPr/>
        <p:txBody>
          <a:bodyPr/>
          <a:lstStyle/>
          <a:p>
            <a:r>
              <a:rPr lang="en-US" dirty="0"/>
              <a:t>It all comes back to “The Three Things”:</a:t>
            </a:r>
          </a:p>
          <a:p>
            <a:pPr lvl="1"/>
            <a:r>
              <a:rPr lang="en-US" dirty="0"/>
              <a:t>Is the candidate smart?</a:t>
            </a:r>
          </a:p>
          <a:p>
            <a:pPr lvl="1"/>
            <a:r>
              <a:rPr lang="en-US" dirty="0"/>
              <a:t>Does s/he get things done?</a:t>
            </a:r>
          </a:p>
          <a:p>
            <a:pPr lvl="1"/>
            <a:r>
              <a:rPr lang="en-US" dirty="0"/>
              <a:t>Will s/he be a good fit for the group?</a:t>
            </a:r>
          </a:p>
          <a:p>
            <a:endParaRPr lang="en-US" dirty="0"/>
          </a:p>
        </p:txBody>
      </p:sp>
    </p:spTree>
    <p:extLst>
      <p:ext uri="{BB962C8B-B14F-4D97-AF65-F5344CB8AC3E}">
        <p14:creationId xmlns:p14="http://schemas.microsoft.com/office/powerpoint/2010/main" val="3172798157"/>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Three Things</a:t>
            </a:r>
            <a:endParaRPr lang="en-US" dirty="0"/>
          </a:p>
        </p:txBody>
      </p:sp>
      <p:sp>
        <p:nvSpPr>
          <p:cNvPr id="3" name="Content Placeholder 2"/>
          <p:cNvSpPr>
            <a:spLocks noGrp="1"/>
          </p:cNvSpPr>
          <p:nvPr>
            <p:ph idx="1"/>
          </p:nvPr>
        </p:nvSpPr>
        <p:spPr/>
        <p:txBody>
          <a:bodyPr/>
          <a:lstStyle/>
          <a:p>
            <a:r>
              <a:rPr lang="en-US" dirty="0"/>
              <a:t>It’s impossible to teach someone to be smart</a:t>
            </a:r>
          </a:p>
          <a:p>
            <a:r>
              <a:rPr lang="en-US" dirty="0"/>
              <a:t>It’s very hard to teach someone how to apply “book knowledge</a:t>
            </a:r>
            <a:r>
              <a:rPr lang="en-US" dirty="0" smtClean="0"/>
              <a:t>”</a:t>
            </a:r>
          </a:p>
          <a:p>
            <a:r>
              <a:rPr lang="en-US" dirty="0" smtClean="0"/>
              <a:t>Both take way more time than you have</a:t>
            </a:r>
            <a:endParaRPr lang="en-US" dirty="0"/>
          </a:p>
        </p:txBody>
      </p:sp>
    </p:spTree>
    <p:extLst>
      <p:ext uri="{BB962C8B-B14F-4D97-AF65-F5344CB8AC3E}">
        <p14:creationId xmlns:p14="http://schemas.microsoft.com/office/powerpoint/2010/main" val="355993389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Questions</a:t>
            </a:r>
            <a:endParaRPr lang="en-US" dirty="0"/>
          </a:p>
        </p:txBody>
      </p:sp>
      <p:sp>
        <p:nvSpPr>
          <p:cNvPr id="3" name="Content Placeholder 2"/>
          <p:cNvSpPr>
            <a:spLocks noGrp="1"/>
          </p:cNvSpPr>
          <p:nvPr>
            <p:ph idx="1"/>
          </p:nvPr>
        </p:nvSpPr>
        <p:spPr/>
        <p:txBody>
          <a:bodyPr/>
          <a:lstStyle/>
          <a:p>
            <a:r>
              <a:rPr lang="en-US" dirty="0" smtClean="0"/>
              <a:t>More examples of behavior-based interviewing</a:t>
            </a:r>
            <a:endParaRPr lang="en-US" dirty="0"/>
          </a:p>
        </p:txBody>
      </p:sp>
    </p:spTree>
    <p:extLst>
      <p:ext uri="{BB962C8B-B14F-4D97-AF65-F5344CB8AC3E}">
        <p14:creationId xmlns:p14="http://schemas.microsoft.com/office/powerpoint/2010/main" val="3172798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r>
              <a:rPr lang="en-US" dirty="0" smtClean="0"/>
              <a:t>“Tell me about a time when you …”</a:t>
            </a:r>
            <a:endParaRPr lang="en-US" dirty="0"/>
          </a:p>
        </p:txBody>
      </p:sp>
    </p:spTree>
    <p:extLst>
      <p:ext uri="{BB962C8B-B14F-4D97-AF65-F5344CB8AC3E}">
        <p14:creationId xmlns:p14="http://schemas.microsoft.com/office/powerpoint/2010/main" val="19614116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Questions</a:t>
            </a:r>
          </a:p>
        </p:txBody>
      </p:sp>
      <p:sp>
        <p:nvSpPr>
          <p:cNvPr id="3" name="Content Placeholder 2"/>
          <p:cNvSpPr>
            <a:spLocks noGrp="1"/>
          </p:cNvSpPr>
          <p:nvPr>
            <p:ph idx="1"/>
          </p:nvPr>
        </p:nvSpPr>
        <p:spPr/>
        <p:txBody>
          <a:bodyPr/>
          <a:lstStyle/>
          <a:p>
            <a:r>
              <a:rPr lang="en-US" dirty="0" smtClean="0"/>
              <a:t>Back to examples of behavioral questions</a:t>
            </a:r>
          </a:p>
          <a:p>
            <a:r>
              <a:rPr lang="en-US" dirty="0" smtClean="0"/>
              <a:t>Some of these start to address the question of “fit”</a:t>
            </a:r>
            <a:endParaRPr lang="en-US" dirty="0"/>
          </a:p>
        </p:txBody>
      </p:sp>
    </p:spTree>
    <p:extLst>
      <p:ext uri="{BB962C8B-B14F-4D97-AF65-F5344CB8AC3E}">
        <p14:creationId xmlns:p14="http://schemas.microsoft.com/office/powerpoint/2010/main" val="1892554423"/>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Questions</a:t>
            </a:r>
          </a:p>
        </p:txBody>
      </p:sp>
      <p:sp>
        <p:nvSpPr>
          <p:cNvPr id="3" name="Content Placeholder 2"/>
          <p:cNvSpPr>
            <a:spLocks noGrp="1"/>
          </p:cNvSpPr>
          <p:nvPr>
            <p:ph idx="1"/>
          </p:nvPr>
        </p:nvSpPr>
        <p:spPr/>
        <p:txBody>
          <a:bodyPr/>
          <a:lstStyle/>
          <a:p>
            <a:r>
              <a:rPr lang="en-US" dirty="0"/>
              <a:t>“Tell me about a time when you and a colleague disagreed about how best to do something”</a:t>
            </a:r>
          </a:p>
          <a:p>
            <a:endParaRPr lang="en-US" dirty="0"/>
          </a:p>
        </p:txBody>
      </p:sp>
    </p:spTree>
    <p:extLst>
      <p:ext uri="{BB962C8B-B14F-4D97-AF65-F5344CB8AC3E}">
        <p14:creationId xmlns:p14="http://schemas.microsoft.com/office/powerpoint/2010/main" val="317279815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Questions</a:t>
            </a:r>
          </a:p>
        </p:txBody>
      </p:sp>
      <p:sp>
        <p:nvSpPr>
          <p:cNvPr id="3" name="Content Placeholder 2"/>
          <p:cNvSpPr>
            <a:spLocks noGrp="1"/>
          </p:cNvSpPr>
          <p:nvPr>
            <p:ph idx="1"/>
          </p:nvPr>
        </p:nvSpPr>
        <p:spPr/>
        <p:txBody>
          <a:bodyPr/>
          <a:lstStyle/>
          <a:p>
            <a:r>
              <a:rPr lang="en-US" dirty="0" smtClean="0"/>
              <a:t>“Tell me about a time when you and a colleague disagreed about how best to do something”</a:t>
            </a:r>
          </a:p>
          <a:p>
            <a:pPr lvl="1"/>
            <a:r>
              <a:rPr lang="en-US" dirty="0" smtClean="0"/>
              <a:t>“Looking back, do you think you could (or should) have done anything differently?”</a:t>
            </a:r>
          </a:p>
          <a:p>
            <a:pPr lvl="1"/>
            <a:r>
              <a:rPr lang="en-US" dirty="0" smtClean="0"/>
              <a:t>“Is there anything you would do in the future to avoid a similar situation?”</a:t>
            </a:r>
            <a:endParaRPr lang="en-US" dirty="0"/>
          </a:p>
        </p:txBody>
      </p:sp>
    </p:spTree>
    <p:extLst>
      <p:ext uri="{BB962C8B-B14F-4D97-AF65-F5344CB8AC3E}">
        <p14:creationId xmlns:p14="http://schemas.microsoft.com/office/powerpoint/2010/main" val="484037937"/>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Questions</a:t>
            </a:r>
          </a:p>
        </p:txBody>
      </p:sp>
      <p:sp>
        <p:nvSpPr>
          <p:cNvPr id="3" name="Content Placeholder 2"/>
          <p:cNvSpPr>
            <a:spLocks noGrp="1"/>
          </p:cNvSpPr>
          <p:nvPr>
            <p:ph idx="1"/>
          </p:nvPr>
        </p:nvSpPr>
        <p:spPr/>
        <p:txBody>
          <a:bodyPr/>
          <a:lstStyle/>
          <a:p>
            <a:r>
              <a:rPr lang="en-US" dirty="0"/>
              <a:t>“Tell me about a time when you and a colleague disagreed about how best to do something”</a:t>
            </a:r>
          </a:p>
          <a:p>
            <a:endParaRPr lang="en-US" dirty="0"/>
          </a:p>
        </p:txBody>
      </p:sp>
    </p:spTree>
    <p:extLst>
      <p:ext uri="{BB962C8B-B14F-4D97-AF65-F5344CB8AC3E}">
        <p14:creationId xmlns:p14="http://schemas.microsoft.com/office/powerpoint/2010/main" val="3172798157"/>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Questions</a:t>
            </a:r>
          </a:p>
        </p:txBody>
      </p:sp>
      <p:sp>
        <p:nvSpPr>
          <p:cNvPr id="3" name="Content Placeholder 2"/>
          <p:cNvSpPr>
            <a:spLocks noGrp="1"/>
          </p:cNvSpPr>
          <p:nvPr>
            <p:ph idx="1"/>
          </p:nvPr>
        </p:nvSpPr>
        <p:spPr/>
        <p:txBody>
          <a:bodyPr/>
          <a:lstStyle/>
          <a:p>
            <a:r>
              <a:rPr lang="en-US" dirty="0" smtClean="0"/>
              <a:t>Again, past performance is usually the best indicator of future performance</a:t>
            </a:r>
          </a:p>
          <a:p>
            <a:r>
              <a:rPr lang="en-US" dirty="0" smtClean="0"/>
              <a:t>So get the candidate to tell you what s/he has done</a:t>
            </a:r>
          </a:p>
          <a:p>
            <a:r>
              <a:rPr lang="en-US" dirty="0" smtClean="0"/>
              <a:t>And what s/he has learned from those experiences</a:t>
            </a:r>
            <a:endParaRPr lang="en-US" dirty="0"/>
          </a:p>
        </p:txBody>
      </p:sp>
    </p:spTree>
    <p:extLst>
      <p:ext uri="{BB962C8B-B14F-4D97-AF65-F5344CB8AC3E}">
        <p14:creationId xmlns:p14="http://schemas.microsoft.com/office/powerpoint/2010/main" val="167131302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Questions</a:t>
            </a:r>
          </a:p>
        </p:txBody>
      </p:sp>
      <p:sp>
        <p:nvSpPr>
          <p:cNvPr id="3" name="Content Placeholder 2"/>
          <p:cNvSpPr>
            <a:spLocks noGrp="1"/>
          </p:cNvSpPr>
          <p:nvPr>
            <p:ph idx="1"/>
          </p:nvPr>
        </p:nvSpPr>
        <p:spPr/>
        <p:txBody>
          <a:bodyPr/>
          <a:lstStyle/>
          <a:p>
            <a:r>
              <a:rPr lang="en-US" dirty="0"/>
              <a:t>“Tell me about a time when you and a colleague disagreed about how best to do something”</a:t>
            </a:r>
          </a:p>
          <a:p>
            <a:endParaRPr lang="en-US" dirty="0"/>
          </a:p>
        </p:txBody>
      </p:sp>
    </p:spTree>
    <p:extLst>
      <p:ext uri="{BB962C8B-B14F-4D97-AF65-F5344CB8AC3E}">
        <p14:creationId xmlns:p14="http://schemas.microsoft.com/office/powerpoint/2010/main" val="317279815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Questions</a:t>
            </a:r>
          </a:p>
        </p:txBody>
      </p:sp>
      <p:sp>
        <p:nvSpPr>
          <p:cNvPr id="3" name="Content Placeholder 2"/>
          <p:cNvSpPr>
            <a:spLocks noGrp="1"/>
          </p:cNvSpPr>
          <p:nvPr>
            <p:ph idx="1"/>
          </p:nvPr>
        </p:nvSpPr>
        <p:spPr/>
        <p:txBody>
          <a:bodyPr/>
          <a:lstStyle/>
          <a:p>
            <a:r>
              <a:rPr lang="en-US" dirty="0" smtClean="0"/>
              <a:t>You’re looking for success, clear descriptions including reasonable details, </a:t>
            </a:r>
            <a:r>
              <a:rPr lang="en-US" dirty="0"/>
              <a:t>learning from past </a:t>
            </a:r>
            <a:r>
              <a:rPr lang="en-US" dirty="0" smtClean="0"/>
              <a:t>experiences, passion or excitement, and pride</a:t>
            </a:r>
          </a:p>
          <a:p>
            <a:endParaRPr lang="en-US" dirty="0"/>
          </a:p>
        </p:txBody>
      </p:sp>
    </p:spTree>
    <p:extLst>
      <p:ext uri="{BB962C8B-B14F-4D97-AF65-F5344CB8AC3E}">
        <p14:creationId xmlns:p14="http://schemas.microsoft.com/office/powerpoint/2010/main" val="1714054892"/>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Questions</a:t>
            </a:r>
          </a:p>
        </p:txBody>
      </p:sp>
      <p:sp>
        <p:nvSpPr>
          <p:cNvPr id="3" name="Content Placeholder 2"/>
          <p:cNvSpPr>
            <a:spLocks noGrp="1"/>
          </p:cNvSpPr>
          <p:nvPr>
            <p:ph idx="1"/>
          </p:nvPr>
        </p:nvSpPr>
        <p:spPr/>
        <p:txBody>
          <a:bodyPr/>
          <a:lstStyle/>
          <a:p>
            <a:r>
              <a:rPr lang="en-US" dirty="0"/>
              <a:t>“Tell me about a time when you and a colleague disagreed about how best to do something”</a:t>
            </a:r>
          </a:p>
          <a:p>
            <a:endParaRPr lang="en-US" dirty="0"/>
          </a:p>
        </p:txBody>
      </p:sp>
    </p:spTree>
    <p:extLst>
      <p:ext uri="{BB962C8B-B14F-4D97-AF65-F5344CB8AC3E}">
        <p14:creationId xmlns:p14="http://schemas.microsoft.com/office/powerpoint/2010/main" val="3172798157"/>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Questions</a:t>
            </a:r>
          </a:p>
        </p:txBody>
      </p:sp>
      <p:sp>
        <p:nvSpPr>
          <p:cNvPr id="3" name="Content Placeholder 2"/>
          <p:cNvSpPr>
            <a:spLocks noGrp="1"/>
          </p:cNvSpPr>
          <p:nvPr>
            <p:ph idx="1"/>
          </p:nvPr>
        </p:nvSpPr>
        <p:spPr/>
        <p:txBody>
          <a:bodyPr/>
          <a:lstStyle/>
          <a:p>
            <a:r>
              <a:rPr lang="en-US" dirty="0"/>
              <a:t>If too many of those are missing, the person may </a:t>
            </a:r>
            <a:r>
              <a:rPr lang="en-US" dirty="0" smtClean="0"/>
              <a:t>not be telling the truth</a:t>
            </a:r>
          </a:p>
          <a:p>
            <a:pPr lvl="1"/>
            <a:r>
              <a:rPr lang="en-US" dirty="0" smtClean="0"/>
              <a:t>Or may be trying to inflate what s/he actually did</a:t>
            </a:r>
          </a:p>
          <a:p>
            <a:r>
              <a:rPr lang="en-US" dirty="0" smtClean="0"/>
              <a:t>Or the candidate is a bad communicator</a:t>
            </a:r>
          </a:p>
          <a:p>
            <a:r>
              <a:rPr lang="en-US" dirty="0" smtClean="0"/>
              <a:t>You don’t want to hire either of those</a:t>
            </a:r>
            <a:endParaRPr lang="en-US" dirty="0"/>
          </a:p>
        </p:txBody>
      </p:sp>
    </p:spTree>
    <p:extLst>
      <p:ext uri="{BB962C8B-B14F-4D97-AF65-F5344CB8AC3E}">
        <p14:creationId xmlns:p14="http://schemas.microsoft.com/office/powerpoint/2010/main" val="268872069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Questions</a:t>
            </a:r>
          </a:p>
        </p:txBody>
      </p:sp>
      <p:sp>
        <p:nvSpPr>
          <p:cNvPr id="3" name="Content Placeholder 2"/>
          <p:cNvSpPr>
            <a:spLocks noGrp="1"/>
          </p:cNvSpPr>
          <p:nvPr>
            <p:ph idx="1"/>
          </p:nvPr>
        </p:nvSpPr>
        <p:spPr/>
        <p:txBody>
          <a:bodyPr/>
          <a:lstStyle/>
          <a:p>
            <a:r>
              <a:rPr lang="en-US" dirty="0" smtClean="0"/>
              <a:t>Describe a problem you’re working on</a:t>
            </a:r>
          </a:p>
          <a:p>
            <a:r>
              <a:rPr lang="en-US" dirty="0" smtClean="0"/>
              <a:t>Ask the candidate to propose a solution</a:t>
            </a:r>
          </a:p>
        </p:txBody>
      </p:sp>
    </p:spTree>
    <p:extLst>
      <p:ext uri="{BB962C8B-B14F-4D97-AF65-F5344CB8AC3E}">
        <p14:creationId xmlns:p14="http://schemas.microsoft.com/office/powerpoint/2010/main" val="31727981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r>
              <a:rPr lang="en-US" dirty="0" smtClean="0"/>
              <a:t>“Tell me about a time when you …”</a:t>
            </a:r>
            <a:endParaRPr lang="en-US" dirty="0"/>
          </a:p>
        </p:txBody>
      </p:sp>
    </p:spTree>
    <p:extLst>
      <p:ext uri="{BB962C8B-B14F-4D97-AF65-F5344CB8AC3E}">
        <p14:creationId xmlns:p14="http://schemas.microsoft.com/office/powerpoint/2010/main" val="4052229792"/>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Questions</a:t>
            </a:r>
          </a:p>
        </p:txBody>
      </p:sp>
      <p:sp>
        <p:nvSpPr>
          <p:cNvPr id="3" name="Content Placeholder 2"/>
          <p:cNvSpPr>
            <a:spLocks noGrp="1"/>
          </p:cNvSpPr>
          <p:nvPr>
            <p:ph idx="1"/>
          </p:nvPr>
        </p:nvSpPr>
        <p:spPr/>
        <p:txBody>
          <a:bodyPr/>
          <a:lstStyle/>
          <a:p>
            <a:r>
              <a:rPr lang="en-US" dirty="0" smtClean="0"/>
              <a:t>Another thing to do is present the candidate with a problem and ask him/her to discuss a possible solution</a:t>
            </a:r>
          </a:p>
          <a:p>
            <a:r>
              <a:rPr lang="en-US" dirty="0" smtClean="0"/>
              <a:t>“Real-world” problems are best</a:t>
            </a:r>
          </a:p>
          <a:p>
            <a:pPr lvl="1"/>
            <a:r>
              <a:rPr lang="en-US" dirty="0" smtClean="0"/>
              <a:t>For example, “Right now I’m trying to do &lt;x&gt;; how would you approach the problem?”</a:t>
            </a:r>
            <a:endParaRPr lang="en-US" dirty="0"/>
          </a:p>
        </p:txBody>
      </p:sp>
    </p:spTree>
    <p:extLst>
      <p:ext uri="{BB962C8B-B14F-4D97-AF65-F5344CB8AC3E}">
        <p14:creationId xmlns:p14="http://schemas.microsoft.com/office/powerpoint/2010/main" val="2421333381"/>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Questions</a:t>
            </a:r>
          </a:p>
        </p:txBody>
      </p:sp>
      <p:sp>
        <p:nvSpPr>
          <p:cNvPr id="3" name="Content Placeholder 2"/>
          <p:cNvSpPr>
            <a:spLocks noGrp="1"/>
          </p:cNvSpPr>
          <p:nvPr>
            <p:ph idx="1"/>
          </p:nvPr>
        </p:nvSpPr>
        <p:spPr/>
        <p:txBody>
          <a:bodyPr/>
          <a:lstStyle/>
          <a:p>
            <a:r>
              <a:rPr lang="en-US" dirty="0"/>
              <a:t>Describe a problem you’re working on</a:t>
            </a:r>
          </a:p>
          <a:p>
            <a:r>
              <a:rPr lang="en-US" dirty="0"/>
              <a:t>Ask the candidate to propose a solution</a:t>
            </a:r>
          </a:p>
          <a:p>
            <a:endParaRPr lang="en-US" dirty="0"/>
          </a:p>
        </p:txBody>
      </p:sp>
    </p:spTree>
    <p:extLst>
      <p:ext uri="{BB962C8B-B14F-4D97-AF65-F5344CB8AC3E}">
        <p14:creationId xmlns:p14="http://schemas.microsoft.com/office/powerpoint/2010/main" val="317279815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Questions</a:t>
            </a:r>
          </a:p>
        </p:txBody>
      </p:sp>
      <p:sp>
        <p:nvSpPr>
          <p:cNvPr id="3" name="Content Placeholder 2"/>
          <p:cNvSpPr>
            <a:spLocks noGrp="1"/>
          </p:cNvSpPr>
          <p:nvPr>
            <p:ph idx="1"/>
          </p:nvPr>
        </p:nvSpPr>
        <p:spPr/>
        <p:txBody>
          <a:bodyPr/>
          <a:lstStyle/>
          <a:p>
            <a:r>
              <a:rPr lang="en-US" dirty="0" smtClean="0"/>
              <a:t>Let the candidate ask a few questions then present the outline of a solution</a:t>
            </a:r>
          </a:p>
          <a:p>
            <a:r>
              <a:rPr lang="en-US" dirty="0" smtClean="0"/>
              <a:t>Or, at least, define the major design issues and suggest an approach for one of them</a:t>
            </a:r>
          </a:p>
          <a:p>
            <a:r>
              <a:rPr lang="en-US" dirty="0" smtClean="0"/>
              <a:t>Doesn’t have to be right, but should be acceptable</a:t>
            </a:r>
          </a:p>
        </p:txBody>
      </p:sp>
    </p:spTree>
    <p:extLst>
      <p:ext uri="{BB962C8B-B14F-4D97-AF65-F5344CB8AC3E}">
        <p14:creationId xmlns:p14="http://schemas.microsoft.com/office/powerpoint/2010/main" val="1469101700"/>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Questions</a:t>
            </a:r>
          </a:p>
        </p:txBody>
      </p:sp>
      <p:sp>
        <p:nvSpPr>
          <p:cNvPr id="3" name="Content Placeholder 2"/>
          <p:cNvSpPr>
            <a:spLocks noGrp="1"/>
          </p:cNvSpPr>
          <p:nvPr>
            <p:ph idx="1"/>
          </p:nvPr>
        </p:nvSpPr>
        <p:spPr/>
        <p:txBody>
          <a:bodyPr/>
          <a:lstStyle/>
          <a:p>
            <a:r>
              <a:rPr lang="en-US" dirty="0" smtClean="0"/>
              <a:t>Look for insight, understanding, interest, enthusiasm, etc.</a:t>
            </a:r>
          </a:p>
          <a:p>
            <a:r>
              <a:rPr lang="en-US" dirty="0" smtClean="0"/>
              <a:t>Starts to address </a:t>
            </a:r>
            <a:r>
              <a:rPr lang="en-US" smtClean="0"/>
              <a:t>the question of “fit”</a:t>
            </a:r>
            <a:endParaRPr lang="en-US"/>
          </a:p>
        </p:txBody>
      </p:sp>
    </p:spTree>
    <p:extLst>
      <p:ext uri="{BB962C8B-B14F-4D97-AF65-F5344CB8AC3E}">
        <p14:creationId xmlns:p14="http://schemas.microsoft.com/office/powerpoint/2010/main" val="3172798157"/>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Questions</a:t>
            </a:r>
          </a:p>
        </p:txBody>
      </p:sp>
      <p:sp>
        <p:nvSpPr>
          <p:cNvPr id="3" name="Content Placeholder 2"/>
          <p:cNvSpPr>
            <a:spLocks noGrp="1"/>
          </p:cNvSpPr>
          <p:nvPr>
            <p:ph idx="1"/>
          </p:nvPr>
        </p:nvSpPr>
        <p:spPr/>
        <p:txBody>
          <a:bodyPr/>
          <a:lstStyle/>
          <a:p>
            <a:r>
              <a:rPr lang="en-US" dirty="0" smtClean="0"/>
              <a:t>If the proposed solution is wrong or clearly weak, </a:t>
            </a:r>
            <a:r>
              <a:rPr lang="en-US" b="1" dirty="0" smtClean="0">
                <a:solidFill>
                  <a:srgbClr val="FF0000"/>
                </a:solidFill>
              </a:rPr>
              <a:t>gently</a:t>
            </a:r>
            <a:r>
              <a:rPr lang="en-US" dirty="0" smtClean="0"/>
              <a:t> probe a bit, point out the weakness or flaw, ask candidate to modify his/her solution accordingly</a:t>
            </a:r>
          </a:p>
          <a:p>
            <a:r>
              <a:rPr lang="en-US" dirty="0" smtClean="0"/>
              <a:t>In general, get the candidate talking and look for insight, understanding, and passion</a:t>
            </a:r>
            <a:endParaRPr lang="en-US" dirty="0"/>
          </a:p>
        </p:txBody>
      </p:sp>
    </p:spTree>
    <p:extLst>
      <p:ext uri="{BB962C8B-B14F-4D97-AF65-F5344CB8AC3E}">
        <p14:creationId xmlns:p14="http://schemas.microsoft.com/office/powerpoint/2010/main" val="2622182392"/>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“Fit”</a:t>
            </a:r>
            <a:endParaRPr lang="en-US" dirty="0"/>
          </a:p>
        </p:txBody>
      </p:sp>
      <p:sp>
        <p:nvSpPr>
          <p:cNvPr id="3" name="Content Placeholder 2"/>
          <p:cNvSpPr>
            <a:spLocks noGrp="1"/>
          </p:cNvSpPr>
          <p:nvPr>
            <p:ph idx="1"/>
          </p:nvPr>
        </p:nvSpPr>
        <p:spPr/>
        <p:txBody>
          <a:bodyPr/>
          <a:lstStyle/>
          <a:p>
            <a:r>
              <a:rPr lang="en-US" dirty="0" smtClean="0"/>
              <a:t>Is the candidate a good fit for the group</a:t>
            </a:r>
          </a:p>
          <a:p>
            <a:pPr lvl="1"/>
            <a:r>
              <a:rPr lang="en-US" dirty="0" smtClean="0"/>
              <a:t>That is, will you get along with him/her?</a:t>
            </a:r>
          </a:p>
          <a:p>
            <a:r>
              <a:rPr lang="en-US" dirty="0" smtClean="0"/>
              <a:t>Is the candidate a good fit for the company</a:t>
            </a:r>
          </a:p>
          <a:p>
            <a:pPr lvl="1"/>
            <a:r>
              <a:rPr lang="en-US" dirty="0" smtClean="0"/>
              <a:t>“Company culture” is a vast and deep topic</a:t>
            </a:r>
          </a:p>
          <a:p>
            <a:pPr lvl="1"/>
            <a:r>
              <a:rPr lang="en-US" dirty="0" smtClean="0"/>
              <a:t>More than we have time for today</a:t>
            </a:r>
            <a:endParaRPr lang="en-US" dirty="0"/>
          </a:p>
        </p:txBody>
      </p:sp>
    </p:spTree>
    <p:extLst>
      <p:ext uri="{BB962C8B-B14F-4D97-AF65-F5344CB8AC3E}">
        <p14:creationId xmlns:p14="http://schemas.microsoft.com/office/powerpoint/2010/main" val="31727981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Fit</a:t>
            </a:r>
            <a:endParaRPr lang="en-US" dirty="0"/>
          </a:p>
        </p:txBody>
      </p:sp>
      <p:sp>
        <p:nvSpPr>
          <p:cNvPr id="3" name="Content Placeholder 2"/>
          <p:cNvSpPr>
            <a:spLocks noGrp="1"/>
          </p:cNvSpPr>
          <p:nvPr>
            <p:ph idx="1"/>
          </p:nvPr>
        </p:nvSpPr>
        <p:spPr/>
        <p:txBody>
          <a:bodyPr/>
          <a:lstStyle/>
          <a:p>
            <a:r>
              <a:rPr lang="en-US" dirty="0" smtClean="0"/>
              <a:t>The other things you want to figure out is how well the candidate will work with the existing members of the team</a:t>
            </a:r>
          </a:p>
          <a:p>
            <a:r>
              <a:rPr lang="en-US" dirty="0" smtClean="0"/>
              <a:t>This can also be done behaviorally</a:t>
            </a:r>
          </a:p>
          <a:p>
            <a:pPr lvl="1"/>
            <a:r>
              <a:rPr lang="en-US" dirty="0" smtClean="0"/>
              <a:t>“Tell me what you did to get to know the members of your last team”</a:t>
            </a:r>
          </a:p>
          <a:p>
            <a:pPr lvl="1"/>
            <a:r>
              <a:rPr lang="en-US" dirty="0" smtClean="0"/>
              <a:t>“Tell me about a team activity you participated in that you think helped the team”</a:t>
            </a:r>
            <a:endParaRPr lang="en-US" dirty="0"/>
          </a:p>
        </p:txBody>
      </p:sp>
    </p:spTree>
    <p:extLst>
      <p:ext uri="{BB962C8B-B14F-4D97-AF65-F5344CB8AC3E}">
        <p14:creationId xmlns:p14="http://schemas.microsoft.com/office/powerpoint/2010/main" val="91512408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Fit</a:t>
            </a:r>
          </a:p>
        </p:txBody>
      </p:sp>
      <p:sp>
        <p:nvSpPr>
          <p:cNvPr id="3" name="Content Placeholder 2"/>
          <p:cNvSpPr>
            <a:spLocks noGrp="1"/>
          </p:cNvSpPr>
          <p:nvPr>
            <p:ph idx="1"/>
          </p:nvPr>
        </p:nvSpPr>
        <p:spPr/>
        <p:txBody>
          <a:bodyPr/>
          <a:lstStyle/>
          <a:p>
            <a:r>
              <a:rPr lang="en-US" dirty="0" smtClean="0"/>
              <a:t>Behavior-based technique works for this, too</a:t>
            </a:r>
          </a:p>
          <a:p>
            <a:pPr marL="342900" lvl="1" indent="-342900"/>
            <a:r>
              <a:rPr lang="en-US" dirty="0"/>
              <a:t>“Tell me something a member of your team used to do that annoyed you and what you did to resolve the situation”</a:t>
            </a:r>
          </a:p>
          <a:p>
            <a:endParaRPr lang="en-US" dirty="0"/>
          </a:p>
        </p:txBody>
      </p:sp>
    </p:spTree>
    <p:extLst>
      <p:ext uri="{BB962C8B-B14F-4D97-AF65-F5344CB8AC3E}">
        <p14:creationId xmlns:p14="http://schemas.microsoft.com/office/powerpoint/2010/main" val="3172798157"/>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Fit</a:t>
            </a:r>
          </a:p>
        </p:txBody>
      </p:sp>
      <p:sp>
        <p:nvSpPr>
          <p:cNvPr id="3" name="Content Placeholder 2"/>
          <p:cNvSpPr>
            <a:spLocks noGrp="1"/>
          </p:cNvSpPr>
          <p:nvPr>
            <p:ph idx="1"/>
          </p:nvPr>
        </p:nvSpPr>
        <p:spPr/>
        <p:txBody>
          <a:bodyPr/>
          <a:lstStyle/>
          <a:p>
            <a:r>
              <a:rPr lang="en-US" dirty="0" smtClean="0"/>
              <a:t>You can also find out about “rough spots”</a:t>
            </a:r>
          </a:p>
          <a:p>
            <a:pPr lvl="1"/>
            <a:r>
              <a:rPr lang="en-US" dirty="0" smtClean="0"/>
              <a:t>“Tell me something a member of your team used to do that annoyed you and what you did to resolve the situation”</a:t>
            </a:r>
          </a:p>
          <a:p>
            <a:pPr lvl="1"/>
            <a:r>
              <a:rPr lang="en-US" dirty="0" smtClean="0"/>
              <a:t>“Tell me about a time when the team as a whole had a problem and what was done to resolve the issue”</a:t>
            </a:r>
            <a:endParaRPr lang="en-US" dirty="0"/>
          </a:p>
        </p:txBody>
      </p:sp>
    </p:spTree>
    <p:extLst>
      <p:ext uri="{BB962C8B-B14F-4D97-AF65-F5344CB8AC3E}">
        <p14:creationId xmlns:p14="http://schemas.microsoft.com/office/powerpoint/2010/main" val="263773129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Fit</a:t>
            </a:r>
          </a:p>
        </p:txBody>
      </p:sp>
      <p:sp>
        <p:nvSpPr>
          <p:cNvPr id="3" name="Content Placeholder 2"/>
          <p:cNvSpPr>
            <a:spLocks noGrp="1"/>
          </p:cNvSpPr>
          <p:nvPr>
            <p:ph idx="1"/>
          </p:nvPr>
        </p:nvSpPr>
        <p:spPr/>
        <p:txBody>
          <a:bodyPr/>
          <a:lstStyle/>
          <a:p>
            <a:r>
              <a:rPr lang="en-US" dirty="0"/>
              <a:t>“Tell me about a time when you had to change something about yourself or the way you did your job to fit in better with your team”</a:t>
            </a:r>
          </a:p>
          <a:p>
            <a:endParaRPr lang="en-US" dirty="0"/>
          </a:p>
        </p:txBody>
      </p:sp>
    </p:spTree>
    <p:extLst>
      <p:ext uri="{BB962C8B-B14F-4D97-AF65-F5344CB8AC3E}">
        <p14:creationId xmlns:p14="http://schemas.microsoft.com/office/powerpoint/2010/main" val="3172798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r>
              <a:rPr lang="en-US" dirty="0" smtClean="0"/>
              <a:t>“Tell me about a time when you …”</a:t>
            </a:r>
            <a:endParaRPr lang="en-US" dirty="0"/>
          </a:p>
        </p:txBody>
      </p:sp>
    </p:spTree>
    <p:extLst>
      <p:ext uri="{BB962C8B-B14F-4D97-AF65-F5344CB8AC3E}">
        <p14:creationId xmlns:p14="http://schemas.microsoft.com/office/powerpoint/2010/main" val="2713277589"/>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Fit</a:t>
            </a:r>
          </a:p>
        </p:txBody>
      </p:sp>
      <p:sp>
        <p:nvSpPr>
          <p:cNvPr id="3" name="Content Placeholder 2"/>
          <p:cNvSpPr>
            <a:spLocks noGrp="1"/>
          </p:cNvSpPr>
          <p:nvPr>
            <p:ph idx="1"/>
          </p:nvPr>
        </p:nvSpPr>
        <p:spPr/>
        <p:txBody>
          <a:bodyPr/>
          <a:lstStyle/>
          <a:p>
            <a:r>
              <a:rPr lang="en-US" dirty="0" smtClean="0"/>
              <a:t>“Tell me about a time when you had to change something about yourself or the way you did your job to fit in better with your team”</a:t>
            </a:r>
          </a:p>
          <a:p>
            <a:pPr lvl="1"/>
            <a:r>
              <a:rPr lang="en-US" dirty="0" smtClean="0"/>
              <a:t>“Was that hard to do?”</a:t>
            </a:r>
          </a:p>
          <a:p>
            <a:pPr lvl="1"/>
            <a:r>
              <a:rPr lang="en-US" dirty="0" smtClean="0"/>
              <a:t>“Why was it hard?”</a:t>
            </a:r>
            <a:endParaRPr lang="en-US" dirty="0"/>
          </a:p>
        </p:txBody>
      </p:sp>
    </p:spTree>
    <p:extLst>
      <p:ext uri="{BB962C8B-B14F-4D97-AF65-F5344CB8AC3E}">
        <p14:creationId xmlns:p14="http://schemas.microsoft.com/office/powerpoint/2010/main" val="64535474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Fit</a:t>
            </a:r>
          </a:p>
        </p:txBody>
      </p:sp>
      <p:sp>
        <p:nvSpPr>
          <p:cNvPr id="3" name="Content Placeholder 2"/>
          <p:cNvSpPr>
            <a:spLocks noGrp="1"/>
          </p:cNvSpPr>
          <p:nvPr>
            <p:ph idx="1"/>
          </p:nvPr>
        </p:nvSpPr>
        <p:spPr/>
        <p:txBody>
          <a:bodyPr/>
          <a:lstStyle/>
          <a:p>
            <a:r>
              <a:rPr lang="en-US" dirty="0" smtClean="0"/>
              <a:t>Hobbies?</a:t>
            </a:r>
            <a:endParaRPr lang="en-US" dirty="0"/>
          </a:p>
        </p:txBody>
      </p:sp>
    </p:spTree>
    <p:extLst>
      <p:ext uri="{BB962C8B-B14F-4D97-AF65-F5344CB8AC3E}">
        <p14:creationId xmlns:p14="http://schemas.microsoft.com/office/powerpoint/2010/main" val="3172798157"/>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Fit</a:t>
            </a:r>
          </a:p>
        </p:txBody>
      </p:sp>
      <p:sp>
        <p:nvSpPr>
          <p:cNvPr id="3" name="Content Placeholder 2"/>
          <p:cNvSpPr>
            <a:spLocks noGrp="1"/>
          </p:cNvSpPr>
          <p:nvPr>
            <p:ph idx="1"/>
          </p:nvPr>
        </p:nvSpPr>
        <p:spPr/>
        <p:txBody>
          <a:bodyPr/>
          <a:lstStyle/>
          <a:p>
            <a:r>
              <a:rPr lang="en-US" dirty="0" smtClean="0"/>
              <a:t>You can also ask about hobbies</a:t>
            </a:r>
          </a:p>
          <a:p>
            <a:pPr lvl="1"/>
            <a:r>
              <a:rPr lang="en-US" dirty="0" smtClean="0"/>
              <a:t>Can give you some idea if this is a person who wants do the job well then go home</a:t>
            </a:r>
          </a:p>
          <a:p>
            <a:pPr lvl="1"/>
            <a:r>
              <a:rPr lang="en-US" dirty="0" smtClean="0"/>
              <a:t>Or someone who will stay all night hacking away at something</a:t>
            </a:r>
          </a:p>
          <a:p>
            <a:r>
              <a:rPr lang="en-US" dirty="0" smtClean="0"/>
              <a:t>The latter may sound good but the results from the former are often better</a:t>
            </a:r>
            <a:endParaRPr lang="en-US" dirty="0"/>
          </a:p>
        </p:txBody>
      </p:sp>
    </p:spTree>
    <p:extLst>
      <p:ext uri="{BB962C8B-B14F-4D97-AF65-F5344CB8AC3E}">
        <p14:creationId xmlns:p14="http://schemas.microsoft.com/office/powerpoint/2010/main" val="2546889411"/>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Fit</a:t>
            </a:r>
          </a:p>
        </p:txBody>
      </p:sp>
      <p:sp>
        <p:nvSpPr>
          <p:cNvPr id="3" name="Content Placeholder 2"/>
          <p:cNvSpPr>
            <a:spLocks noGrp="1"/>
          </p:cNvSpPr>
          <p:nvPr>
            <p:ph idx="1"/>
          </p:nvPr>
        </p:nvSpPr>
        <p:spPr/>
        <p:txBody>
          <a:bodyPr/>
          <a:lstStyle/>
          <a:p>
            <a:r>
              <a:rPr lang="en-US" dirty="0" smtClean="0"/>
              <a:t>Open source projects?</a:t>
            </a:r>
            <a:endParaRPr lang="en-US" dirty="0"/>
          </a:p>
        </p:txBody>
      </p:sp>
    </p:spTree>
    <p:extLst>
      <p:ext uri="{BB962C8B-B14F-4D97-AF65-F5344CB8AC3E}">
        <p14:creationId xmlns:p14="http://schemas.microsoft.com/office/powerpoint/2010/main" val="3172798157"/>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Fit</a:t>
            </a:r>
          </a:p>
        </p:txBody>
      </p:sp>
      <p:sp>
        <p:nvSpPr>
          <p:cNvPr id="3" name="Content Placeholder 2"/>
          <p:cNvSpPr>
            <a:spLocks noGrp="1"/>
          </p:cNvSpPr>
          <p:nvPr>
            <p:ph idx="1"/>
          </p:nvPr>
        </p:nvSpPr>
        <p:spPr/>
        <p:txBody>
          <a:bodyPr/>
          <a:lstStyle/>
          <a:p>
            <a:r>
              <a:rPr lang="en-US" dirty="0" smtClean="0"/>
              <a:t>You can ask if the candidate contributes to any open source projects</a:t>
            </a:r>
          </a:p>
          <a:p>
            <a:r>
              <a:rPr lang="en-US" dirty="0" smtClean="0"/>
              <a:t>May give you some idea of what s/he finds interesting</a:t>
            </a:r>
          </a:p>
          <a:p>
            <a:r>
              <a:rPr lang="en-US" dirty="0" smtClean="0"/>
              <a:t>But some good candidates prefer to do non-computer things on their own time</a:t>
            </a:r>
          </a:p>
          <a:p>
            <a:r>
              <a:rPr lang="en-US" smtClean="0"/>
              <a:t>Don’t </a:t>
            </a:r>
            <a:r>
              <a:rPr lang="en-US" dirty="0" smtClean="0"/>
              <a:t>hold this </a:t>
            </a:r>
            <a:r>
              <a:rPr lang="en-US" smtClean="0"/>
              <a:t>against them!</a:t>
            </a:r>
            <a:endParaRPr lang="en-US" dirty="0"/>
          </a:p>
        </p:txBody>
      </p:sp>
    </p:spTree>
    <p:extLst>
      <p:ext uri="{BB962C8B-B14F-4D97-AF65-F5344CB8AC3E}">
        <p14:creationId xmlns:p14="http://schemas.microsoft.com/office/powerpoint/2010/main" val="3862447949"/>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Questions</a:t>
            </a:r>
            <a:endParaRPr lang="en-US" dirty="0"/>
          </a:p>
        </p:txBody>
      </p:sp>
      <p:sp>
        <p:nvSpPr>
          <p:cNvPr id="3" name="Content Placeholder 2"/>
          <p:cNvSpPr>
            <a:spLocks noGrp="1"/>
          </p:cNvSpPr>
          <p:nvPr>
            <p:ph idx="1"/>
          </p:nvPr>
        </p:nvSpPr>
        <p:spPr/>
        <p:txBody>
          <a:bodyPr/>
          <a:lstStyle/>
          <a:p>
            <a:r>
              <a:rPr lang="en-US" dirty="0" smtClean="0"/>
              <a:t>There are some questions you can’t ask</a:t>
            </a:r>
            <a:endParaRPr lang="en-US" dirty="0"/>
          </a:p>
        </p:txBody>
      </p:sp>
    </p:spTree>
    <p:extLst>
      <p:ext uri="{BB962C8B-B14F-4D97-AF65-F5344CB8AC3E}">
        <p14:creationId xmlns:p14="http://schemas.microsoft.com/office/powerpoint/2010/main" val="3793412659"/>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Questions</a:t>
            </a:r>
            <a:endParaRPr lang="en-US" dirty="0"/>
          </a:p>
        </p:txBody>
      </p:sp>
      <p:sp>
        <p:nvSpPr>
          <p:cNvPr id="3" name="Content Placeholder 2"/>
          <p:cNvSpPr>
            <a:spLocks noGrp="1"/>
          </p:cNvSpPr>
          <p:nvPr>
            <p:ph idx="1"/>
          </p:nvPr>
        </p:nvSpPr>
        <p:spPr/>
        <p:txBody>
          <a:bodyPr/>
          <a:lstStyle/>
          <a:p>
            <a:r>
              <a:rPr lang="en-US" dirty="0" smtClean="0"/>
              <a:t>There are some questions you can’t ask</a:t>
            </a:r>
          </a:p>
          <a:p>
            <a:r>
              <a:rPr lang="en-US" dirty="0" smtClean="0"/>
              <a:t>Unlawful</a:t>
            </a:r>
            <a:endParaRPr lang="en-US" dirty="0"/>
          </a:p>
          <a:p>
            <a:r>
              <a:rPr lang="en-US" dirty="0"/>
              <a:t>Grounds for discrimination lawsuit</a:t>
            </a:r>
          </a:p>
          <a:p>
            <a:r>
              <a:rPr lang="en-US" dirty="0" smtClean="0"/>
              <a:t>Rude</a:t>
            </a:r>
          </a:p>
          <a:p>
            <a:r>
              <a:rPr lang="en-US" dirty="0" smtClean="0"/>
              <a:t>Don’t really matter</a:t>
            </a:r>
            <a:endParaRPr lang="en-US" dirty="0"/>
          </a:p>
          <a:p>
            <a:endParaRPr lang="en-US" dirty="0"/>
          </a:p>
        </p:txBody>
      </p:sp>
    </p:spTree>
    <p:extLst>
      <p:ext uri="{BB962C8B-B14F-4D97-AF65-F5344CB8AC3E}">
        <p14:creationId xmlns:p14="http://schemas.microsoft.com/office/powerpoint/2010/main" val="309970094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Ask …</a:t>
            </a:r>
            <a:endParaRPr lang="en-US" dirty="0"/>
          </a:p>
        </p:txBody>
      </p:sp>
      <p:sp>
        <p:nvSpPr>
          <p:cNvPr id="4" name="Content Placeholder 3"/>
          <p:cNvSpPr>
            <a:spLocks noGrp="1"/>
          </p:cNvSpPr>
          <p:nvPr>
            <p:ph sz="half" idx="1"/>
          </p:nvPr>
        </p:nvSpPr>
        <p:spPr/>
        <p:txBody>
          <a:bodyPr/>
          <a:lstStyle/>
          <a:p>
            <a:r>
              <a:rPr lang="en-US" dirty="0" smtClean="0"/>
              <a:t>Age</a:t>
            </a:r>
          </a:p>
        </p:txBody>
      </p:sp>
      <p:sp>
        <p:nvSpPr>
          <p:cNvPr id="3" name="Content Placeholder 2"/>
          <p:cNvSpPr>
            <a:spLocks noGrp="1"/>
          </p:cNvSpPr>
          <p:nvPr>
            <p:ph sz="half" idx="2"/>
          </p:nvPr>
        </p:nvSpPr>
        <p:spPr/>
        <p:txBody>
          <a:bodyPr/>
          <a:lstStyle/>
          <a:p>
            <a:endParaRPr lang="en-US"/>
          </a:p>
        </p:txBody>
      </p:sp>
    </p:spTree>
    <p:extLst>
      <p:ext uri="{BB962C8B-B14F-4D97-AF65-F5344CB8AC3E}">
        <p14:creationId xmlns:p14="http://schemas.microsoft.com/office/powerpoint/2010/main" val="904838396"/>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Ask …</a:t>
            </a:r>
            <a:endParaRPr lang="en-US" dirty="0"/>
          </a:p>
        </p:txBody>
      </p:sp>
      <p:sp>
        <p:nvSpPr>
          <p:cNvPr id="4" name="Content Placeholder 3"/>
          <p:cNvSpPr>
            <a:spLocks noGrp="1"/>
          </p:cNvSpPr>
          <p:nvPr>
            <p:ph sz="half" idx="1"/>
          </p:nvPr>
        </p:nvSpPr>
        <p:spPr/>
        <p:txBody>
          <a:bodyPr/>
          <a:lstStyle/>
          <a:p>
            <a:r>
              <a:rPr lang="en-US" dirty="0" smtClean="0"/>
              <a:t>Age</a:t>
            </a:r>
          </a:p>
        </p:txBody>
      </p:sp>
      <p:sp>
        <p:nvSpPr>
          <p:cNvPr id="5" name="Content Placeholder 4"/>
          <p:cNvSpPr>
            <a:spLocks noGrp="1"/>
          </p:cNvSpPr>
          <p:nvPr>
            <p:ph sz="half" idx="2"/>
          </p:nvPr>
        </p:nvSpPr>
        <p:spPr/>
        <p:txBody>
          <a:bodyPr/>
          <a:lstStyle/>
          <a:p>
            <a:endParaRPr lang="en-US" dirty="0"/>
          </a:p>
        </p:txBody>
      </p:sp>
    </p:spTree>
    <p:extLst>
      <p:ext uri="{BB962C8B-B14F-4D97-AF65-F5344CB8AC3E}">
        <p14:creationId xmlns:p14="http://schemas.microsoft.com/office/powerpoint/2010/main" val="2622832780"/>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Ask …</a:t>
            </a:r>
            <a:endParaRPr lang="en-US" dirty="0"/>
          </a:p>
        </p:txBody>
      </p:sp>
      <p:sp>
        <p:nvSpPr>
          <p:cNvPr id="4" name="Content Placeholder 3"/>
          <p:cNvSpPr>
            <a:spLocks noGrp="1"/>
          </p:cNvSpPr>
          <p:nvPr>
            <p:ph sz="half" idx="1"/>
          </p:nvPr>
        </p:nvSpPr>
        <p:spPr/>
        <p:txBody>
          <a:bodyPr/>
          <a:lstStyle/>
          <a:p>
            <a:r>
              <a:rPr lang="en-US" dirty="0" smtClean="0">
                <a:solidFill>
                  <a:srgbClr val="808080"/>
                </a:solidFill>
              </a:rPr>
              <a:t>Age</a:t>
            </a:r>
          </a:p>
          <a:p>
            <a:r>
              <a:rPr lang="en-US" dirty="0" smtClean="0"/>
              <a:t>Marital status</a:t>
            </a:r>
          </a:p>
        </p:txBody>
      </p:sp>
      <p:sp>
        <p:nvSpPr>
          <p:cNvPr id="5" name="Content Placeholder 4"/>
          <p:cNvSpPr>
            <a:spLocks noGrp="1"/>
          </p:cNvSpPr>
          <p:nvPr>
            <p:ph sz="half" idx="2"/>
          </p:nvPr>
        </p:nvSpPr>
        <p:spPr/>
        <p:txBody>
          <a:bodyPr/>
          <a:lstStyle/>
          <a:p>
            <a:endParaRPr lang="en-US" dirty="0"/>
          </a:p>
        </p:txBody>
      </p:sp>
    </p:spTree>
    <p:extLst>
      <p:ext uri="{BB962C8B-B14F-4D97-AF65-F5344CB8AC3E}">
        <p14:creationId xmlns:p14="http://schemas.microsoft.com/office/powerpoint/2010/main" val="30021153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r>
              <a:rPr lang="en-US" dirty="0" smtClean="0"/>
              <a:t>“Tell me about a time when you deployed a new service.”</a:t>
            </a:r>
          </a:p>
          <a:p>
            <a:r>
              <a:rPr lang="en-US" dirty="0" smtClean="0"/>
              <a:t>“Tell me about a disagreement you had with a co-worker and how you resolved it.”</a:t>
            </a:r>
          </a:p>
          <a:p>
            <a:r>
              <a:rPr lang="en-US" dirty="0" smtClean="0"/>
              <a:t>“Tell me about a time when you had a job you really liked.”</a:t>
            </a:r>
            <a:endParaRPr lang="en-US" dirty="0"/>
          </a:p>
        </p:txBody>
      </p:sp>
    </p:spTree>
    <p:extLst>
      <p:ext uri="{BB962C8B-B14F-4D97-AF65-F5344CB8AC3E}">
        <p14:creationId xmlns:p14="http://schemas.microsoft.com/office/powerpoint/2010/main" val="1396180321"/>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Ask …</a:t>
            </a:r>
            <a:endParaRPr lang="en-US" dirty="0"/>
          </a:p>
        </p:txBody>
      </p:sp>
      <p:sp>
        <p:nvSpPr>
          <p:cNvPr id="4" name="Content Placeholder 3"/>
          <p:cNvSpPr>
            <a:spLocks noGrp="1"/>
          </p:cNvSpPr>
          <p:nvPr>
            <p:ph sz="half" idx="1"/>
          </p:nvPr>
        </p:nvSpPr>
        <p:spPr/>
        <p:txBody>
          <a:bodyPr/>
          <a:lstStyle/>
          <a:p>
            <a:r>
              <a:rPr lang="en-US" dirty="0" smtClean="0">
                <a:solidFill>
                  <a:srgbClr val="808080"/>
                </a:solidFill>
              </a:rPr>
              <a:t>Age</a:t>
            </a:r>
          </a:p>
          <a:p>
            <a:r>
              <a:rPr lang="en-US" dirty="0" smtClean="0"/>
              <a:t>Marital status</a:t>
            </a:r>
          </a:p>
        </p:txBody>
      </p:sp>
      <p:sp>
        <p:nvSpPr>
          <p:cNvPr id="5" name="Content Placeholder 4"/>
          <p:cNvSpPr>
            <a:spLocks noGrp="1"/>
          </p:cNvSpPr>
          <p:nvPr>
            <p:ph sz="half" idx="2"/>
          </p:nvPr>
        </p:nvSpPr>
        <p:spPr/>
        <p:txBody>
          <a:bodyPr/>
          <a:lstStyle/>
          <a:p>
            <a:endParaRPr lang="en-US" dirty="0"/>
          </a:p>
        </p:txBody>
      </p:sp>
    </p:spTree>
    <p:extLst>
      <p:ext uri="{BB962C8B-B14F-4D97-AF65-F5344CB8AC3E}">
        <p14:creationId xmlns:p14="http://schemas.microsoft.com/office/powerpoint/2010/main" val="3756502967"/>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Ask …</a:t>
            </a:r>
            <a:endParaRPr lang="en-US" dirty="0"/>
          </a:p>
        </p:txBody>
      </p:sp>
      <p:sp>
        <p:nvSpPr>
          <p:cNvPr id="4" name="Content Placeholder 3"/>
          <p:cNvSpPr>
            <a:spLocks noGrp="1"/>
          </p:cNvSpPr>
          <p:nvPr>
            <p:ph sz="half" idx="1"/>
          </p:nvPr>
        </p:nvSpPr>
        <p:spPr/>
        <p:txBody>
          <a:bodyPr/>
          <a:lstStyle/>
          <a:p>
            <a:r>
              <a:rPr lang="en-US" dirty="0" smtClean="0">
                <a:solidFill>
                  <a:srgbClr val="808080"/>
                </a:solidFill>
              </a:rPr>
              <a:t>Age</a:t>
            </a:r>
          </a:p>
          <a:p>
            <a:r>
              <a:rPr lang="en-US" dirty="0" smtClean="0">
                <a:solidFill>
                  <a:srgbClr val="808080"/>
                </a:solidFill>
              </a:rPr>
              <a:t>Marital status</a:t>
            </a:r>
          </a:p>
          <a:p>
            <a:r>
              <a:rPr lang="en-US" dirty="0" smtClean="0"/>
              <a:t>Kids</a:t>
            </a:r>
          </a:p>
        </p:txBody>
      </p:sp>
      <p:sp>
        <p:nvSpPr>
          <p:cNvPr id="5" name="Content Placeholder 4"/>
          <p:cNvSpPr>
            <a:spLocks noGrp="1"/>
          </p:cNvSpPr>
          <p:nvPr>
            <p:ph sz="half" idx="2"/>
          </p:nvPr>
        </p:nvSpPr>
        <p:spPr/>
        <p:txBody>
          <a:bodyPr/>
          <a:lstStyle/>
          <a:p>
            <a:endParaRPr lang="en-US" dirty="0"/>
          </a:p>
        </p:txBody>
      </p:sp>
    </p:spTree>
    <p:extLst>
      <p:ext uri="{BB962C8B-B14F-4D97-AF65-F5344CB8AC3E}">
        <p14:creationId xmlns:p14="http://schemas.microsoft.com/office/powerpoint/2010/main" val="3002115309"/>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Ask …</a:t>
            </a:r>
            <a:endParaRPr lang="en-US" dirty="0"/>
          </a:p>
        </p:txBody>
      </p:sp>
      <p:sp>
        <p:nvSpPr>
          <p:cNvPr id="4" name="Content Placeholder 3"/>
          <p:cNvSpPr>
            <a:spLocks noGrp="1"/>
          </p:cNvSpPr>
          <p:nvPr>
            <p:ph sz="half" idx="1"/>
          </p:nvPr>
        </p:nvSpPr>
        <p:spPr/>
        <p:txBody>
          <a:bodyPr/>
          <a:lstStyle/>
          <a:p>
            <a:r>
              <a:rPr lang="en-US" dirty="0" smtClean="0">
                <a:solidFill>
                  <a:srgbClr val="808080"/>
                </a:solidFill>
              </a:rPr>
              <a:t>Age</a:t>
            </a:r>
          </a:p>
          <a:p>
            <a:r>
              <a:rPr lang="en-US" dirty="0" smtClean="0">
                <a:solidFill>
                  <a:srgbClr val="808080"/>
                </a:solidFill>
              </a:rPr>
              <a:t>Marital status</a:t>
            </a:r>
          </a:p>
          <a:p>
            <a:r>
              <a:rPr lang="en-US" dirty="0" smtClean="0"/>
              <a:t>Kids</a:t>
            </a:r>
          </a:p>
        </p:txBody>
      </p:sp>
      <p:sp>
        <p:nvSpPr>
          <p:cNvPr id="5" name="Content Placeholder 4"/>
          <p:cNvSpPr>
            <a:spLocks noGrp="1"/>
          </p:cNvSpPr>
          <p:nvPr>
            <p:ph sz="half" idx="2"/>
          </p:nvPr>
        </p:nvSpPr>
        <p:spPr/>
        <p:txBody>
          <a:bodyPr/>
          <a:lstStyle/>
          <a:p>
            <a:endParaRPr lang="en-US" dirty="0"/>
          </a:p>
        </p:txBody>
      </p:sp>
    </p:spTree>
    <p:extLst>
      <p:ext uri="{BB962C8B-B14F-4D97-AF65-F5344CB8AC3E}">
        <p14:creationId xmlns:p14="http://schemas.microsoft.com/office/powerpoint/2010/main" val="3255580268"/>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Ask …</a:t>
            </a:r>
            <a:endParaRPr lang="en-US" dirty="0"/>
          </a:p>
        </p:txBody>
      </p:sp>
      <p:sp>
        <p:nvSpPr>
          <p:cNvPr id="4" name="Content Placeholder 3"/>
          <p:cNvSpPr>
            <a:spLocks noGrp="1"/>
          </p:cNvSpPr>
          <p:nvPr>
            <p:ph sz="half" idx="1"/>
          </p:nvPr>
        </p:nvSpPr>
        <p:spPr/>
        <p:txBody>
          <a:bodyPr/>
          <a:lstStyle/>
          <a:p>
            <a:r>
              <a:rPr lang="en-US" dirty="0" smtClean="0">
                <a:solidFill>
                  <a:srgbClr val="808080"/>
                </a:solidFill>
              </a:rPr>
              <a:t>Age</a:t>
            </a:r>
          </a:p>
          <a:p>
            <a:r>
              <a:rPr lang="en-US" dirty="0" smtClean="0">
                <a:solidFill>
                  <a:srgbClr val="808080"/>
                </a:solidFill>
              </a:rPr>
              <a:t>Marital status</a:t>
            </a:r>
          </a:p>
          <a:p>
            <a:r>
              <a:rPr lang="en-US" dirty="0" smtClean="0">
                <a:solidFill>
                  <a:srgbClr val="808080"/>
                </a:solidFill>
              </a:rPr>
              <a:t>Kids</a:t>
            </a:r>
          </a:p>
          <a:p>
            <a:r>
              <a:rPr lang="en-US" dirty="0" smtClean="0"/>
              <a:t>Religion</a:t>
            </a:r>
          </a:p>
        </p:txBody>
      </p:sp>
      <p:sp>
        <p:nvSpPr>
          <p:cNvPr id="5" name="Content Placeholder 4"/>
          <p:cNvSpPr>
            <a:spLocks noGrp="1"/>
          </p:cNvSpPr>
          <p:nvPr>
            <p:ph sz="half" idx="2"/>
          </p:nvPr>
        </p:nvSpPr>
        <p:spPr/>
        <p:txBody>
          <a:bodyPr/>
          <a:lstStyle/>
          <a:p>
            <a:endParaRPr lang="en-US" dirty="0"/>
          </a:p>
        </p:txBody>
      </p:sp>
    </p:spTree>
    <p:extLst>
      <p:ext uri="{BB962C8B-B14F-4D97-AF65-F5344CB8AC3E}">
        <p14:creationId xmlns:p14="http://schemas.microsoft.com/office/powerpoint/2010/main" val="3002115309"/>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Ask …</a:t>
            </a:r>
            <a:endParaRPr lang="en-US" dirty="0"/>
          </a:p>
        </p:txBody>
      </p:sp>
      <p:sp>
        <p:nvSpPr>
          <p:cNvPr id="4" name="Content Placeholder 3"/>
          <p:cNvSpPr>
            <a:spLocks noGrp="1"/>
          </p:cNvSpPr>
          <p:nvPr>
            <p:ph sz="half" idx="1"/>
          </p:nvPr>
        </p:nvSpPr>
        <p:spPr/>
        <p:txBody>
          <a:bodyPr/>
          <a:lstStyle/>
          <a:p>
            <a:r>
              <a:rPr lang="en-US" dirty="0" smtClean="0">
                <a:solidFill>
                  <a:srgbClr val="808080"/>
                </a:solidFill>
              </a:rPr>
              <a:t>Age</a:t>
            </a:r>
          </a:p>
          <a:p>
            <a:r>
              <a:rPr lang="en-US" dirty="0" smtClean="0">
                <a:solidFill>
                  <a:srgbClr val="808080"/>
                </a:solidFill>
              </a:rPr>
              <a:t>Marital status</a:t>
            </a:r>
          </a:p>
          <a:p>
            <a:r>
              <a:rPr lang="en-US" dirty="0" smtClean="0">
                <a:solidFill>
                  <a:srgbClr val="808080"/>
                </a:solidFill>
              </a:rPr>
              <a:t>Kids</a:t>
            </a:r>
          </a:p>
          <a:p>
            <a:r>
              <a:rPr lang="en-US" dirty="0" smtClean="0"/>
              <a:t>Religion</a:t>
            </a:r>
          </a:p>
        </p:txBody>
      </p:sp>
      <p:sp>
        <p:nvSpPr>
          <p:cNvPr id="5" name="Content Placeholder 4"/>
          <p:cNvSpPr>
            <a:spLocks noGrp="1"/>
          </p:cNvSpPr>
          <p:nvPr>
            <p:ph sz="half" idx="2"/>
          </p:nvPr>
        </p:nvSpPr>
        <p:spPr/>
        <p:txBody>
          <a:bodyPr/>
          <a:lstStyle/>
          <a:p>
            <a:endParaRPr lang="en-US" dirty="0"/>
          </a:p>
        </p:txBody>
      </p:sp>
    </p:spTree>
    <p:extLst>
      <p:ext uri="{BB962C8B-B14F-4D97-AF65-F5344CB8AC3E}">
        <p14:creationId xmlns:p14="http://schemas.microsoft.com/office/powerpoint/2010/main" val="3057681767"/>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Ask …</a:t>
            </a:r>
            <a:endParaRPr lang="en-US" dirty="0"/>
          </a:p>
        </p:txBody>
      </p:sp>
      <p:sp>
        <p:nvSpPr>
          <p:cNvPr id="4" name="Content Placeholder 3"/>
          <p:cNvSpPr>
            <a:spLocks noGrp="1"/>
          </p:cNvSpPr>
          <p:nvPr>
            <p:ph sz="half" idx="1"/>
          </p:nvPr>
        </p:nvSpPr>
        <p:spPr/>
        <p:txBody>
          <a:bodyPr/>
          <a:lstStyle/>
          <a:p>
            <a:r>
              <a:rPr lang="en-US" dirty="0" smtClean="0">
                <a:solidFill>
                  <a:srgbClr val="808080"/>
                </a:solidFill>
              </a:rPr>
              <a:t>Age</a:t>
            </a:r>
          </a:p>
          <a:p>
            <a:r>
              <a:rPr lang="en-US" dirty="0" smtClean="0">
                <a:solidFill>
                  <a:srgbClr val="808080"/>
                </a:solidFill>
              </a:rPr>
              <a:t>Marital status</a:t>
            </a:r>
          </a:p>
          <a:p>
            <a:r>
              <a:rPr lang="en-US" dirty="0" smtClean="0">
                <a:solidFill>
                  <a:srgbClr val="808080"/>
                </a:solidFill>
              </a:rPr>
              <a:t>Kids</a:t>
            </a:r>
          </a:p>
          <a:p>
            <a:r>
              <a:rPr lang="en-US" dirty="0" smtClean="0">
                <a:solidFill>
                  <a:srgbClr val="808080"/>
                </a:solidFill>
              </a:rPr>
              <a:t>Religion</a:t>
            </a:r>
          </a:p>
          <a:p>
            <a:r>
              <a:rPr lang="en-US" dirty="0" smtClean="0"/>
              <a:t>Ethnicity</a:t>
            </a:r>
          </a:p>
        </p:txBody>
      </p:sp>
      <p:sp>
        <p:nvSpPr>
          <p:cNvPr id="5" name="Content Placeholder 4"/>
          <p:cNvSpPr>
            <a:spLocks noGrp="1"/>
          </p:cNvSpPr>
          <p:nvPr>
            <p:ph sz="half" idx="2"/>
          </p:nvPr>
        </p:nvSpPr>
        <p:spPr/>
        <p:txBody>
          <a:bodyPr/>
          <a:lstStyle/>
          <a:p>
            <a:endParaRPr lang="en-US" dirty="0"/>
          </a:p>
        </p:txBody>
      </p:sp>
    </p:spTree>
    <p:extLst>
      <p:ext uri="{BB962C8B-B14F-4D97-AF65-F5344CB8AC3E}">
        <p14:creationId xmlns:p14="http://schemas.microsoft.com/office/powerpoint/2010/main" val="3824918579"/>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Ask …</a:t>
            </a:r>
            <a:endParaRPr lang="en-US" dirty="0"/>
          </a:p>
        </p:txBody>
      </p:sp>
      <p:sp>
        <p:nvSpPr>
          <p:cNvPr id="4" name="Content Placeholder 3"/>
          <p:cNvSpPr>
            <a:spLocks noGrp="1"/>
          </p:cNvSpPr>
          <p:nvPr>
            <p:ph sz="half" idx="1"/>
          </p:nvPr>
        </p:nvSpPr>
        <p:spPr/>
        <p:txBody>
          <a:bodyPr/>
          <a:lstStyle/>
          <a:p>
            <a:r>
              <a:rPr lang="en-US" dirty="0" smtClean="0">
                <a:solidFill>
                  <a:srgbClr val="808080"/>
                </a:solidFill>
              </a:rPr>
              <a:t>Age</a:t>
            </a:r>
          </a:p>
          <a:p>
            <a:r>
              <a:rPr lang="en-US" dirty="0" smtClean="0">
                <a:solidFill>
                  <a:srgbClr val="808080"/>
                </a:solidFill>
              </a:rPr>
              <a:t>Marital status</a:t>
            </a:r>
          </a:p>
          <a:p>
            <a:r>
              <a:rPr lang="en-US" dirty="0" smtClean="0">
                <a:solidFill>
                  <a:srgbClr val="808080"/>
                </a:solidFill>
              </a:rPr>
              <a:t>Kids</a:t>
            </a:r>
          </a:p>
          <a:p>
            <a:r>
              <a:rPr lang="en-US" dirty="0" smtClean="0">
                <a:solidFill>
                  <a:srgbClr val="808080"/>
                </a:solidFill>
              </a:rPr>
              <a:t>Religion</a:t>
            </a:r>
          </a:p>
          <a:p>
            <a:r>
              <a:rPr lang="en-US" dirty="0" smtClean="0"/>
              <a:t>Ethnicity</a:t>
            </a:r>
          </a:p>
        </p:txBody>
      </p:sp>
      <p:sp>
        <p:nvSpPr>
          <p:cNvPr id="5" name="Content Placeholder 4"/>
          <p:cNvSpPr>
            <a:spLocks noGrp="1"/>
          </p:cNvSpPr>
          <p:nvPr>
            <p:ph sz="half" idx="2"/>
          </p:nvPr>
        </p:nvSpPr>
        <p:spPr/>
        <p:txBody>
          <a:bodyPr/>
          <a:lstStyle/>
          <a:p>
            <a:endParaRPr lang="en-US" dirty="0"/>
          </a:p>
        </p:txBody>
      </p:sp>
    </p:spTree>
    <p:extLst>
      <p:ext uri="{BB962C8B-B14F-4D97-AF65-F5344CB8AC3E}">
        <p14:creationId xmlns:p14="http://schemas.microsoft.com/office/powerpoint/2010/main" val="294818312"/>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Ask …</a:t>
            </a:r>
            <a:endParaRPr lang="en-US" dirty="0"/>
          </a:p>
        </p:txBody>
      </p:sp>
      <p:sp>
        <p:nvSpPr>
          <p:cNvPr id="4" name="Content Placeholder 3"/>
          <p:cNvSpPr>
            <a:spLocks noGrp="1"/>
          </p:cNvSpPr>
          <p:nvPr>
            <p:ph sz="half" idx="1"/>
          </p:nvPr>
        </p:nvSpPr>
        <p:spPr/>
        <p:txBody>
          <a:bodyPr/>
          <a:lstStyle/>
          <a:p>
            <a:r>
              <a:rPr lang="en-US" dirty="0" smtClean="0">
                <a:solidFill>
                  <a:srgbClr val="808080"/>
                </a:solidFill>
              </a:rPr>
              <a:t>Age</a:t>
            </a:r>
          </a:p>
          <a:p>
            <a:r>
              <a:rPr lang="en-US" dirty="0" smtClean="0">
                <a:solidFill>
                  <a:srgbClr val="808080"/>
                </a:solidFill>
              </a:rPr>
              <a:t>Marital status</a:t>
            </a:r>
          </a:p>
          <a:p>
            <a:r>
              <a:rPr lang="en-US" dirty="0" smtClean="0">
                <a:solidFill>
                  <a:srgbClr val="808080"/>
                </a:solidFill>
              </a:rPr>
              <a:t>Kids</a:t>
            </a:r>
          </a:p>
          <a:p>
            <a:r>
              <a:rPr lang="en-US" dirty="0" smtClean="0">
                <a:solidFill>
                  <a:srgbClr val="808080"/>
                </a:solidFill>
              </a:rPr>
              <a:t>Religion</a:t>
            </a:r>
          </a:p>
          <a:p>
            <a:r>
              <a:rPr lang="en-US" dirty="0" smtClean="0">
                <a:solidFill>
                  <a:srgbClr val="808080"/>
                </a:solidFill>
              </a:rPr>
              <a:t>Ethnicity</a:t>
            </a:r>
          </a:p>
        </p:txBody>
      </p:sp>
      <p:sp>
        <p:nvSpPr>
          <p:cNvPr id="5" name="Content Placeholder 4"/>
          <p:cNvSpPr>
            <a:spLocks noGrp="1"/>
          </p:cNvSpPr>
          <p:nvPr>
            <p:ph sz="half" idx="2"/>
          </p:nvPr>
        </p:nvSpPr>
        <p:spPr/>
        <p:txBody>
          <a:bodyPr/>
          <a:lstStyle/>
          <a:p>
            <a:r>
              <a:rPr lang="en-US" dirty="0" smtClean="0"/>
              <a:t>Sexual orientation</a:t>
            </a:r>
            <a:endParaRPr lang="en-US" dirty="0"/>
          </a:p>
        </p:txBody>
      </p:sp>
    </p:spTree>
    <p:extLst>
      <p:ext uri="{BB962C8B-B14F-4D97-AF65-F5344CB8AC3E}">
        <p14:creationId xmlns:p14="http://schemas.microsoft.com/office/powerpoint/2010/main" val="3002115309"/>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Ask …</a:t>
            </a:r>
            <a:endParaRPr lang="en-US" dirty="0"/>
          </a:p>
        </p:txBody>
      </p:sp>
      <p:sp>
        <p:nvSpPr>
          <p:cNvPr id="4" name="Content Placeholder 3"/>
          <p:cNvSpPr>
            <a:spLocks noGrp="1"/>
          </p:cNvSpPr>
          <p:nvPr>
            <p:ph sz="half" idx="1"/>
          </p:nvPr>
        </p:nvSpPr>
        <p:spPr/>
        <p:txBody>
          <a:bodyPr/>
          <a:lstStyle/>
          <a:p>
            <a:r>
              <a:rPr lang="en-US" dirty="0" smtClean="0">
                <a:solidFill>
                  <a:srgbClr val="808080"/>
                </a:solidFill>
              </a:rPr>
              <a:t>Age</a:t>
            </a:r>
          </a:p>
          <a:p>
            <a:r>
              <a:rPr lang="en-US" dirty="0" smtClean="0">
                <a:solidFill>
                  <a:srgbClr val="808080"/>
                </a:solidFill>
              </a:rPr>
              <a:t>Marital status</a:t>
            </a:r>
          </a:p>
          <a:p>
            <a:r>
              <a:rPr lang="en-US" dirty="0" smtClean="0">
                <a:solidFill>
                  <a:srgbClr val="808080"/>
                </a:solidFill>
              </a:rPr>
              <a:t>Kids</a:t>
            </a:r>
          </a:p>
          <a:p>
            <a:r>
              <a:rPr lang="en-US" dirty="0" smtClean="0">
                <a:solidFill>
                  <a:srgbClr val="808080"/>
                </a:solidFill>
              </a:rPr>
              <a:t>Religion</a:t>
            </a:r>
          </a:p>
          <a:p>
            <a:r>
              <a:rPr lang="en-US" dirty="0" smtClean="0">
                <a:solidFill>
                  <a:srgbClr val="808080"/>
                </a:solidFill>
              </a:rPr>
              <a:t>Ethnicity</a:t>
            </a:r>
          </a:p>
        </p:txBody>
      </p:sp>
      <p:sp>
        <p:nvSpPr>
          <p:cNvPr id="5" name="Content Placeholder 4"/>
          <p:cNvSpPr>
            <a:spLocks noGrp="1"/>
          </p:cNvSpPr>
          <p:nvPr>
            <p:ph sz="half" idx="2"/>
          </p:nvPr>
        </p:nvSpPr>
        <p:spPr/>
        <p:txBody>
          <a:bodyPr/>
          <a:lstStyle/>
          <a:p>
            <a:r>
              <a:rPr lang="en-US" dirty="0" smtClean="0"/>
              <a:t>Sexual orientation</a:t>
            </a:r>
            <a:endParaRPr lang="en-US" dirty="0"/>
          </a:p>
        </p:txBody>
      </p:sp>
    </p:spTree>
    <p:extLst>
      <p:ext uri="{BB962C8B-B14F-4D97-AF65-F5344CB8AC3E}">
        <p14:creationId xmlns:p14="http://schemas.microsoft.com/office/powerpoint/2010/main" val="231123141"/>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Ask …</a:t>
            </a:r>
            <a:endParaRPr lang="en-US" dirty="0"/>
          </a:p>
        </p:txBody>
      </p:sp>
      <p:sp>
        <p:nvSpPr>
          <p:cNvPr id="4" name="Content Placeholder 3"/>
          <p:cNvSpPr>
            <a:spLocks noGrp="1"/>
          </p:cNvSpPr>
          <p:nvPr>
            <p:ph sz="half" idx="1"/>
          </p:nvPr>
        </p:nvSpPr>
        <p:spPr/>
        <p:txBody>
          <a:bodyPr/>
          <a:lstStyle/>
          <a:p>
            <a:r>
              <a:rPr lang="en-US" dirty="0" smtClean="0">
                <a:solidFill>
                  <a:srgbClr val="808080"/>
                </a:solidFill>
              </a:rPr>
              <a:t>Age</a:t>
            </a:r>
          </a:p>
          <a:p>
            <a:r>
              <a:rPr lang="en-US" dirty="0" smtClean="0">
                <a:solidFill>
                  <a:srgbClr val="808080"/>
                </a:solidFill>
              </a:rPr>
              <a:t>Marital status</a:t>
            </a:r>
          </a:p>
          <a:p>
            <a:r>
              <a:rPr lang="en-US" dirty="0" smtClean="0">
                <a:solidFill>
                  <a:srgbClr val="808080"/>
                </a:solidFill>
              </a:rPr>
              <a:t>Kids</a:t>
            </a:r>
          </a:p>
          <a:p>
            <a:r>
              <a:rPr lang="en-US" dirty="0" smtClean="0">
                <a:solidFill>
                  <a:srgbClr val="808080"/>
                </a:solidFill>
              </a:rPr>
              <a:t>Religion</a:t>
            </a:r>
          </a:p>
          <a:p>
            <a:r>
              <a:rPr lang="en-US" dirty="0" smtClean="0">
                <a:solidFill>
                  <a:srgbClr val="808080"/>
                </a:solidFill>
              </a:rPr>
              <a:t>Ethnicity</a:t>
            </a:r>
          </a:p>
        </p:txBody>
      </p:sp>
      <p:sp>
        <p:nvSpPr>
          <p:cNvPr id="5" name="Content Placeholder 4"/>
          <p:cNvSpPr>
            <a:spLocks noGrp="1"/>
          </p:cNvSpPr>
          <p:nvPr>
            <p:ph sz="half" idx="2"/>
          </p:nvPr>
        </p:nvSpPr>
        <p:spPr/>
        <p:txBody>
          <a:bodyPr/>
          <a:lstStyle/>
          <a:p>
            <a:r>
              <a:rPr lang="en-US" dirty="0">
                <a:solidFill>
                  <a:srgbClr val="808080"/>
                </a:solidFill>
              </a:rPr>
              <a:t>Sexual orientation </a:t>
            </a:r>
            <a:endParaRPr lang="en-US" dirty="0" smtClean="0">
              <a:solidFill>
                <a:srgbClr val="808080"/>
              </a:solidFill>
            </a:endParaRPr>
          </a:p>
          <a:p>
            <a:r>
              <a:rPr lang="en-US" dirty="0" smtClean="0"/>
              <a:t>Political affiliation</a:t>
            </a:r>
            <a:endParaRPr lang="en-US" dirty="0"/>
          </a:p>
        </p:txBody>
      </p:sp>
    </p:spTree>
    <p:extLst>
      <p:ext uri="{BB962C8B-B14F-4D97-AF65-F5344CB8AC3E}">
        <p14:creationId xmlns:p14="http://schemas.microsoft.com/office/powerpoint/2010/main" val="34497482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r>
              <a:rPr lang="en-US" dirty="0" smtClean="0"/>
              <a:t>“Tell me about a time when you …”</a:t>
            </a:r>
            <a:endParaRPr lang="en-US" dirty="0"/>
          </a:p>
        </p:txBody>
      </p:sp>
    </p:spTree>
    <p:extLst>
      <p:ext uri="{BB962C8B-B14F-4D97-AF65-F5344CB8AC3E}">
        <p14:creationId xmlns:p14="http://schemas.microsoft.com/office/powerpoint/2010/main" val="2713277589"/>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Ask …</a:t>
            </a:r>
            <a:endParaRPr lang="en-US" dirty="0"/>
          </a:p>
        </p:txBody>
      </p:sp>
      <p:sp>
        <p:nvSpPr>
          <p:cNvPr id="4" name="Content Placeholder 3"/>
          <p:cNvSpPr>
            <a:spLocks noGrp="1"/>
          </p:cNvSpPr>
          <p:nvPr>
            <p:ph sz="half" idx="1"/>
          </p:nvPr>
        </p:nvSpPr>
        <p:spPr/>
        <p:txBody>
          <a:bodyPr/>
          <a:lstStyle/>
          <a:p>
            <a:r>
              <a:rPr lang="en-US" dirty="0" smtClean="0">
                <a:solidFill>
                  <a:srgbClr val="808080"/>
                </a:solidFill>
              </a:rPr>
              <a:t>Age</a:t>
            </a:r>
          </a:p>
          <a:p>
            <a:r>
              <a:rPr lang="en-US" dirty="0" smtClean="0">
                <a:solidFill>
                  <a:srgbClr val="808080"/>
                </a:solidFill>
              </a:rPr>
              <a:t>Marital status</a:t>
            </a:r>
          </a:p>
          <a:p>
            <a:r>
              <a:rPr lang="en-US" dirty="0" smtClean="0">
                <a:solidFill>
                  <a:srgbClr val="808080"/>
                </a:solidFill>
              </a:rPr>
              <a:t>Kids</a:t>
            </a:r>
          </a:p>
          <a:p>
            <a:r>
              <a:rPr lang="en-US" dirty="0" smtClean="0">
                <a:solidFill>
                  <a:srgbClr val="808080"/>
                </a:solidFill>
              </a:rPr>
              <a:t>Religion</a:t>
            </a:r>
          </a:p>
          <a:p>
            <a:r>
              <a:rPr lang="en-US" dirty="0" smtClean="0">
                <a:solidFill>
                  <a:srgbClr val="808080"/>
                </a:solidFill>
              </a:rPr>
              <a:t>Ethnicity</a:t>
            </a:r>
          </a:p>
        </p:txBody>
      </p:sp>
      <p:sp>
        <p:nvSpPr>
          <p:cNvPr id="5" name="Content Placeholder 4"/>
          <p:cNvSpPr>
            <a:spLocks noGrp="1"/>
          </p:cNvSpPr>
          <p:nvPr>
            <p:ph sz="half" idx="2"/>
          </p:nvPr>
        </p:nvSpPr>
        <p:spPr/>
        <p:txBody>
          <a:bodyPr/>
          <a:lstStyle/>
          <a:p>
            <a:r>
              <a:rPr lang="en-US" dirty="0">
                <a:solidFill>
                  <a:srgbClr val="808080"/>
                </a:solidFill>
              </a:rPr>
              <a:t>Sexual orientation </a:t>
            </a:r>
            <a:endParaRPr lang="en-US" dirty="0" smtClean="0">
              <a:solidFill>
                <a:srgbClr val="808080"/>
              </a:solidFill>
            </a:endParaRPr>
          </a:p>
          <a:p>
            <a:r>
              <a:rPr lang="en-US" dirty="0" smtClean="0"/>
              <a:t>Political affiliation</a:t>
            </a:r>
            <a:endParaRPr lang="en-US" dirty="0"/>
          </a:p>
        </p:txBody>
      </p:sp>
    </p:spTree>
    <p:extLst>
      <p:ext uri="{BB962C8B-B14F-4D97-AF65-F5344CB8AC3E}">
        <p14:creationId xmlns:p14="http://schemas.microsoft.com/office/powerpoint/2010/main" val="2269193543"/>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Ask …</a:t>
            </a:r>
            <a:endParaRPr lang="en-US" dirty="0"/>
          </a:p>
        </p:txBody>
      </p:sp>
      <p:sp>
        <p:nvSpPr>
          <p:cNvPr id="4" name="Content Placeholder 3"/>
          <p:cNvSpPr>
            <a:spLocks noGrp="1"/>
          </p:cNvSpPr>
          <p:nvPr>
            <p:ph sz="half" idx="1"/>
          </p:nvPr>
        </p:nvSpPr>
        <p:spPr/>
        <p:txBody>
          <a:bodyPr/>
          <a:lstStyle/>
          <a:p>
            <a:r>
              <a:rPr lang="en-US" dirty="0" smtClean="0">
                <a:solidFill>
                  <a:srgbClr val="808080"/>
                </a:solidFill>
              </a:rPr>
              <a:t>Age</a:t>
            </a:r>
          </a:p>
          <a:p>
            <a:r>
              <a:rPr lang="en-US" dirty="0" smtClean="0">
                <a:solidFill>
                  <a:srgbClr val="808080"/>
                </a:solidFill>
              </a:rPr>
              <a:t>Marital status</a:t>
            </a:r>
          </a:p>
          <a:p>
            <a:r>
              <a:rPr lang="en-US" dirty="0" smtClean="0">
                <a:solidFill>
                  <a:srgbClr val="808080"/>
                </a:solidFill>
              </a:rPr>
              <a:t>Kids</a:t>
            </a:r>
          </a:p>
          <a:p>
            <a:r>
              <a:rPr lang="en-US" dirty="0" smtClean="0">
                <a:solidFill>
                  <a:srgbClr val="808080"/>
                </a:solidFill>
              </a:rPr>
              <a:t>Religion</a:t>
            </a:r>
          </a:p>
          <a:p>
            <a:r>
              <a:rPr lang="en-US" dirty="0">
                <a:solidFill>
                  <a:srgbClr val="808080"/>
                </a:solidFill>
              </a:rPr>
              <a:t>Ethnicity</a:t>
            </a:r>
            <a:endParaRPr lang="en-US" dirty="0" smtClean="0">
              <a:solidFill>
                <a:srgbClr val="808080"/>
              </a:solidFill>
            </a:endParaRPr>
          </a:p>
        </p:txBody>
      </p:sp>
      <p:sp>
        <p:nvSpPr>
          <p:cNvPr id="5" name="Content Placeholder 4"/>
          <p:cNvSpPr>
            <a:spLocks noGrp="1"/>
          </p:cNvSpPr>
          <p:nvPr>
            <p:ph sz="half" idx="2"/>
          </p:nvPr>
        </p:nvSpPr>
        <p:spPr/>
        <p:txBody>
          <a:bodyPr/>
          <a:lstStyle/>
          <a:p>
            <a:r>
              <a:rPr lang="en-US" dirty="0">
                <a:solidFill>
                  <a:srgbClr val="808080"/>
                </a:solidFill>
              </a:rPr>
              <a:t>Sexual orientation </a:t>
            </a:r>
            <a:endParaRPr lang="en-US" dirty="0" smtClean="0">
              <a:solidFill>
                <a:srgbClr val="808080"/>
              </a:solidFill>
            </a:endParaRPr>
          </a:p>
          <a:p>
            <a:r>
              <a:rPr lang="en-US" dirty="0" smtClean="0">
                <a:solidFill>
                  <a:srgbClr val="808080"/>
                </a:solidFill>
              </a:rPr>
              <a:t>Political </a:t>
            </a:r>
            <a:r>
              <a:rPr lang="en-US" dirty="0">
                <a:solidFill>
                  <a:srgbClr val="808080"/>
                </a:solidFill>
              </a:rPr>
              <a:t>affiliation</a:t>
            </a:r>
          </a:p>
          <a:p>
            <a:r>
              <a:rPr lang="en-US" dirty="0"/>
              <a:t>Medical history</a:t>
            </a:r>
          </a:p>
          <a:p>
            <a:endParaRPr lang="en-US" dirty="0"/>
          </a:p>
        </p:txBody>
      </p:sp>
    </p:spTree>
    <p:extLst>
      <p:ext uri="{BB962C8B-B14F-4D97-AF65-F5344CB8AC3E}">
        <p14:creationId xmlns:p14="http://schemas.microsoft.com/office/powerpoint/2010/main" val="3002115309"/>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Ask …</a:t>
            </a:r>
            <a:endParaRPr lang="en-US" dirty="0"/>
          </a:p>
        </p:txBody>
      </p:sp>
      <p:sp>
        <p:nvSpPr>
          <p:cNvPr id="4" name="Content Placeholder 3"/>
          <p:cNvSpPr>
            <a:spLocks noGrp="1"/>
          </p:cNvSpPr>
          <p:nvPr>
            <p:ph sz="half" idx="1"/>
          </p:nvPr>
        </p:nvSpPr>
        <p:spPr/>
        <p:txBody>
          <a:bodyPr/>
          <a:lstStyle/>
          <a:p>
            <a:r>
              <a:rPr lang="en-US" dirty="0" smtClean="0">
                <a:solidFill>
                  <a:srgbClr val="808080"/>
                </a:solidFill>
              </a:rPr>
              <a:t>Age</a:t>
            </a:r>
          </a:p>
          <a:p>
            <a:r>
              <a:rPr lang="en-US" dirty="0" smtClean="0">
                <a:solidFill>
                  <a:srgbClr val="808080"/>
                </a:solidFill>
              </a:rPr>
              <a:t>Marital status</a:t>
            </a:r>
          </a:p>
          <a:p>
            <a:r>
              <a:rPr lang="en-US" dirty="0" smtClean="0">
                <a:solidFill>
                  <a:srgbClr val="808080"/>
                </a:solidFill>
              </a:rPr>
              <a:t>Kids</a:t>
            </a:r>
          </a:p>
          <a:p>
            <a:r>
              <a:rPr lang="en-US" dirty="0" smtClean="0">
                <a:solidFill>
                  <a:srgbClr val="808080"/>
                </a:solidFill>
              </a:rPr>
              <a:t>Religion</a:t>
            </a:r>
          </a:p>
          <a:p>
            <a:r>
              <a:rPr lang="en-US" dirty="0">
                <a:solidFill>
                  <a:srgbClr val="808080"/>
                </a:solidFill>
              </a:rPr>
              <a:t>Ethnicity</a:t>
            </a:r>
            <a:endParaRPr lang="en-US" dirty="0" smtClean="0">
              <a:solidFill>
                <a:srgbClr val="808080"/>
              </a:solidFill>
            </a:endParaRPr>
          </a:p>
        </p:txBody>
      </p:sp>
      <p:sp>
        <p:nvSpPr>
          <p:cNvPr id="5" name="Content Placeholder 4"/>
          <p:cNvSpPr>
            <a:spLocks noGrp="1"/>
          </p:cNvSpPr>
          <p:nvPr>
            <p:ph sz="half" idx="2"/>
          </p:nvPr>
        </p:nvSpPr>
        <p:spPr/>
        <p:txBody>
          <a:bodyPr/>
          <a:lstStyle/>
          <a:p>
            <a:r>
              <a:rPr lang="en-US" dirty="0">
                <a:solidFill>
                  <a:srgbClr val="808080"/>
                </a:solidFill>
              </a:rPr>
              <a:t>Sexual orientation </a:t>
            </a:r>
            <a:endParaRPr lang="en-US" dirty="0" smtClean="0">
              <a:solidFill>
                <a:srgbClr val="808080"/>
              </a:solidFill>
            </a:endParaRPr>
          </a:p>
          <a:p>
            <a:r>
              <a:rPr lang="en-US" dirty="0" smtClean="0">
                <a:solidFill>
                  <a:srgbClr val="808080"/>
                </a:solidFill>
              </a:rPr>
              <a:t>Political </a:t>
            </a:r>
            <a:r>
              <a:rPr lang="en-US" dirty="0">
                <a:solidFill>
                  <a:srgbClr val="808080"/>
                </a:solidFill>
              </a:rPr>
              <a:t>affiliation</a:t>
            </a:r>
          </a:p>
          <a:p>
            <a:r>
              <a:rPr lang="en-US" dirty="0"/>
              <a:t>Medical history</a:t>
            </a:r>
          </a:p>
          <a:p>
            <a:endParaRPr lang="en-US" dirty="0"/>
          </a:p>
        </p:txBody>
      </p:sp>
    </p:spTree>
    <p:extLst>
      <p:ext uri="{BB962C8B-B14F-4D97-AF65-F5344CB8AC3E}">
        <p14:creationId xmlns:p14="http://schemas.microsoft.com/office/powerpoint/2010/main" val="1936296849"/>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Ask …</a:t>
            </a:r>
            <a:endParaRPr lang="en-US" dirty="0"/>
          </a:p>
        </p:txBody>
      </p:sp>
      <p:sp>
        <p:nvSpPr>
          <p:cNvPr id="4" name="Content Placeholder 3"/>
          <p:cNvSpPr>
            <a:spLocks noGrp="1"/>
          </p:cNvSpPr>
          <p:nvPr>
            <p:ph sz="half" idx="1"/>
          </p:nvPr>
        </p:nvSpPr>
        <p:spPr/>
        <p:txBody>
          <a:bodyPr/>
          <a:lstStyle/>
          <a:p>
            <a:r>
              <a:rPr lang="en-US" dirty="0" smtClean="0">
                <a:solidFill>
                  <a:srgbClr val="808080"/>
                </a:solidFill>
              </a:rPr>
              <a:t>Age</a:t>
            </a:r>
          </a:p>
          <a:p>
            <a:r>
              <a:rPr lang="en-US" dirty="0" smtClean="0">
                <a:solidFill>
                  <a:srgbClr val="808080"/>
                </a:solidFill>
              </a:rPr>
              <a:t>Marital status</a:t>
            </a:r>
          </a:p>
          <a:p>
            <a:r>
              <a:rPr lang="en-US" dirty="0" smtClean="0">
                <a:solidFill>
                  <a:srgbClr val="808080"/>
                </a:solidFill>
              </a:rPr>
              <a:t>Kids</a:t>
            </a:r>
          </a:p>
          <a:p>
            <a:r>
              <a:rPr lang="en-US" dirty="0" smtClean="0">
                <a:solidFill>
                  <a:srgbClr val="808080"/>
                </a:solidFill>
              </a:rPr>
              <a:t>Religion</a:t>
            </a:r>
          </a:p>
          <a:p>
            <a:r>
              <a:rPr lang="en-US" dirty="0">
                <a:solidFill>
                  <a:srgbClr val="808080"/>
                </a:solidFill>
              </a:rPr>
              <a:t>Ethnicity</a:t>
            </a:r>
            <a:endParaRPr lang="en-US" dirty="0" smtClean="0">
              <a:solidFill>
                <a:srgbClr val="808080"/>
              </a:solidFill>
            </a:endParaRPr>
          </a:p>
        </p:txBody>
      </p:sp>
      <p:sp>
        <p:nvSpPr>
          <p:cNvPr id="5" name="Content Placeholder 4"/>
          <p:cNvSpPr>
            <a:spLocks noGrp="1"/>
          </p:cNvSpPr>
          <p:nvPr>
            <p:ph sz="half" idx="2"/>
          </p:nvPr>
        </p:nvSpPr>
        <p:spPr/>
        <p:txBody>
          <a:bodyPr/>
          <a:lstStyle/>
          <a:p>
            <a:r>
              <a:rPr lang="en-US" dirty="0">
                <a:solidFill>
                  <a:srgbClr val="808080"/>
                </a:solidFill>
              </a:rPr>
              <a:t>Sexual orientation </a:t>
            </a:r>
          </a:p>
          <a:p>
            <a:r>
              <a:rPr lang="en-US" dirty="0" smtClean="0">
                <a:solidFill>
                  <a:srgbClr val="808080"/>
                </a:solidFill>
              </a:rPr>
              <a:t>Political </a:t>
            </a:r>
            <a:r>
              <a:rPr lang="en-US" dirty="0">
                <a:solidFill>
                  <a:srgbClr val="808080"/>
                </a:solidFill>
              </a:rPr>
              <a:t>affiliation</a:t>
            </a:r>
          </a:p>
          <a:p>
            <a:r>
              <a:rPr lang="en-US" dirty="0">
                <a:solidFill>
                  <a:srgbClr val="808080"/>
                </a:solidFill>
              </a:rPr>
              <a:t>Medical history</a:t>
            </a:r>
          </a:p>
          <a:p>
            <a:r>
              <a:rPr lang="en-US" dirty="0"/>
              <a:t>Personal habits</a:t>
            </a:r>
          </a:p>
          <a:p>
            <a:endParaRPr lang="en-US" dirty="0"/>
          </a:p>
        </p:txBody>
      </p:sp>
    </p:spTree>
    <p:extLst>
      <p:ext uri="{BB962C8B-B14F-4D97-AF65-F5344CB8AC3E}">
        <p14:creationId xmlns:p14="http://schemas.microsoft.com/office/powerpoint/2010/main" val="3002115309"/>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Ask …</a:t>
            </a:r>
            <a:endParaRPr lang="en-US" dirty="0"/>
          </a:p>
        </p:txBody>
      </p:sp>
      <p:sp>
        <p:nvSpPr>
          <p:cNvPr id="4" name="Content Placeholder 3"/>
          <p:cNvSpPr>
            <a:spLocks noGrp="1"/>
          </p:cNvSpPr>
          <p:nvPr>
            <p:ph sz="half" idx="1"/>
          </p:nvPr>
        </p:nvSpPr>
        <p:spPr/>
        <p:txBody>
          <a:bodyPr/>
          <a:lstStyle/>
          <a:p>
            <a:r>
              <a:rPr lang="en-US" dirty="0" smtClean="0">
                <a:solidFill>
                  <a:srgbClr val="808080"/>
                </a:solidFill>
              </a:rPr>
              <a:t>Age</a:t>
            </a:r>
          </a:p>
          <a:p>
            <a:r>
              <a:rPr lang="en-US" dirty="0" smtClean="0">
                <a:solidFill>
                  <a:srgbClr val="808080"/>
                </a:solidFill>
              </a:rPr>
              <a:t>Marital status</a:t>
            </a:r>
          </a:p>
          <a:p>
            <a:r>
              <a:rPr lang="en-US" dirty="0" smtClean="0">
                <a:solidFill>
                  <a:srgbClr val="808080"/>
                </a:solidFill>
              </a:rPr>
              <a:t>Kids</a:t>
            </a:r>
          </a:p>
          <a:p>
            <a:r>
              <a:rPr lang="en-US" dirty="0" smtClean="0">
                <a:solidFill>
                  <a:srgbClr val="808080"/>
                </a:solidFill>
              </a:rPr>
              <a:t>Religion</a:t>
            </a:r>
          </a:p>
          <a:p>
            <a:r>
              <a:rPr lang="en-US" dirty="0">
                <a:solidFill>
                  <a:srgbClr val="808080"/>
                </a:solidFill>
              </a:rPr>
              <a:t>Ethnicity</a:t>
            </a:r>
            <a:endParaRPr lang="en-US" dirty="0" smtClean="0">
              <a:solidFill>
                <a:srgbClr val="808080"/>
              </a:solidFill>
            </a:endParaRPr>
          </a:p>
        </p:txBody>
      </p:sp>
      <p:sp>
        <p:nvSpPr>
          <p:cNvPr id="5" name="Content Placeholder 4"/>
          <p:cNvSpPr>
            <a:spLocks noGrp="1"/>
          </p:cNvSpPr>
          <p:nvPr>
            <p:ph sz="half" idx="2"/>
          </p:nvPr>
        </p:nvSpPr>
        <p:spPr/>
        <p:txBody>
          <a:bodyPr/>
          <a:lstStyle/>
          <a:p>
            <a:r>
              <a:rPr lang="en-US" dirty="0">
                <a:solidFill>
                  <a:srgbClr val="808080"/>
                </a:solidFill>
              </a:rPr>
              <a:t>Sexual orientation </a:t>
            </a:r>
          </a:p>
          <a:p>
            <a:r>
              <a:rPr lang="en-US" dirty="0" smtClean="0">
                <a:solidFill>
                  <a:srgbClr val="808080"/>
                </a:solidFill>
              </a:rPr>
              <a:t>Political </a:t>
            </a:r>
            <a:r>
              <a:rPr lang="en-US" dirty="0">
                <a:solidFill>
                  <a:srgbClr val="808080"/>
                </a:solidFill>
              </a:rPr>
              <a:t>affiliation</a:t>
            </a:r>
          </a:p>
          <a:p>
            <a:r>
              <a:rPr lang="en-US" dirty="0">
                <a:solidFill>
                  <a:srgbClr val="808080"/>
                </a:solidFill>
              </a:rPr>
              <a:t>Medical history</a:t>
            </a:r>
          </a:p>
          <a:p>
            <a:r>
              <a:rPr lang="en-US" dirty="0"/>
              <a:t>Personal habits</a:t>
            </a:r>
          </a:p>
          <a:p>
            <a:endParaRPr lang="en-US" dirty="0"/>
          </a:p>
        </p:txBody>
      </p:sp>
    </p:spTree>
    <p:extLst>
      <p:ext uri="{BB962C8B-B14F-4D97-AF65-F5344CB8AC3E}">
        <p14:creationId xmlns:p14="http://schemas.microsoft.com/office/powerpoint/2010/main" val="233729523"/>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Ask …</a:t>
            </a:r>
            <a:endParaRPr lang="en-US" dirty="0"/>
          </a:p>
        </p:txBody>
      </p:sp>
      <p:sp>
        <p:nvSpPr>
          <p:cNvPr id="4" name="Content Placeholder 3"/>
          <p:cNvSpPr>
            <a:spLocks noGrp="1"/>
          </p:cNvSpPr>
          <p:nvPr>
            <p:ph sz="half" idx="1"/>
          </p:nvPr>
        </p:nvSpPr>
        <p:spPr/>
        <p:txBody>
          <a:bodyPr/>
          <a:lstStyle/>
          <a:p>
            <a:r>
              <a:rPr lang="en-US" dirty="0" smtClean="0"/>
              <a:t>Age</a:t>
            </a:r>
          </a:p>
          <a:p>
            <a:r>
              <a:rPr lang="en-US" dirty="0" smtClean="0"/>
              <a:t>Marital status</a:t>
            </a:r>
          </a:p>
          <a:p>
            <a:r>
              <a:rPr lang="en-US" dirty="0" smtClean="0"/>
              <a:t>Kids</a:t>
            </a:r>
          </a:p>
          <a:p>
            <a:r>
              <a:rPr lang="en-US" dirty="0" smtClean="0"/>
              <a:t>Religion</a:t>
            </a:r>
          </a:p>
          <a:p>
            <a:r>
              <a:rPr lang="en-US" dirty="0"/>
              <a:t>Ethnicity</a:t>
            </a:r>
            <a:endParaRPr lang="en-US" dirty="0" smtClean="0"/>
          </a:p>
        </p:txBody>
      </p:sp>
      <p:sp>
        <p:nvSpPr>
          <p:cNvPr id="5" name="Content Placeholder 4"/>
          <p:cNvSpPr>
            <a:spLocks noGrp="1"/>
          </p:cNvSpPr>
          <p:nvPr>
            <p:ph sz="half" idx="2"/>
          </p:nvPr>
        </p:nvSpPr>
        <p:spPr/>
        <p:txBody>
          <a:bodyPr/>
          <a:lstStyle/>
          <a:p>
            <a:r>
              <a:rPr lang="en-US" dirty="0" smtClean="0"/>
              <a:t>Sexual orientation</a:t>
            </a:r>
          </a:p>
          <a:p>
            <a:r>
              <a:rPr lang="en-US" dirty="0" smtClean="0"/>
              <a:t>Political </a:t>
            </a:r>
            <a:r>
              <a:rPr lang="en-US" dirty="0"/>
              <a:t>affiliation</a:t>
            </a:r>
          </a:p>
          <a:p>
            <a:r>
              <a:rPr lang="en-US" dirty="0"/>
              <a:t>Medical history</a:t>
            </a:r>
          </a:p>
          <a:p>
            <a:r>
              <a:rPr lang="en-US" dirty="0"/>
              <a:t>Personal habits</a:t>
            </a:r>
          </a:p>
          <a:p>
            <a:endParaRPr lang="en-US" dirty="0"/>
          </a:p>
        </p:txBody>
      </p:sp>
    </p:spTree>
    <p:extLst>
      <p:ext uri="{BB962C8B-B14F-4D97-AF65-F5344CB8AC3E}">
        <p14:creationId xmlns:p14="http://schemas.microsoft.com/office/powerpoint/2010/main" val="182535119"/>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Ask …</a:t>
            </a:r>
            <a:endParaRPr lang="en-US" dirty="0"/>
          </a:p>
        </p:txBody>
      </p:sp>
      <p:sp>
        <p:nvSpPr>
          <p:cNvPr id="4" name="Content Placeholder 3"/>
          <p:cNvSpPr>
            <a:spLocks noGrp="1"/>
          </p:cNvSpPr>
          <p:nvPr>
            <p:ph sz="half" idx="1"/>
          </p:nvPr>
        </p:nvSpPr>
        <p:spPr/>
        <p:txBody>
          <a:bodyPr/>
          <a:lstStyle/>
          <a:p>
            <a:r>
              <a:rPr lang="en-US" dirty="0" smtClean="0"/>
              <a:t>Age</a:t>
            </a:r>
          </a:p>
          <a:p>
            <a:r>
              <a:rPr lang="en-US" dirty="0" smtClean="0"/>
              <a:t>Marital status</a:t>
            </a:r>
          </a:p>
          <a:p>
            <a:r>
              <a:rPr lang="en-US" dirty="0" smtClean="0"/>
              <a:t>Kids</a:t>
            </a:r>
          </a:p>
          <a:p>
            <a:r>
              <a:rPr lang="en-US" dirty="0" smtClean="0"/>
              <a:t>Religion</a:t>
            </a:r>
          </a:p>
          <a:p>
            <a:r>
              <a:rPr lang="en-US" dirty="0"/>
              <a:t>Ethnicity</a:t>
            </a:r>
            <a:endParaRPr lang="en-US" dirty="0" smtClean="0"/>
          </a:p>
        </p:txBody>
      </p:sp>
      <p:sp>
        <p:nvSpPr>
          <p:cNvPr id="5" name="Content Placeholder 4"/>
          <p:cNvSpPr>
            <a:spLocks noGrp="1"/>
          </p:cNvSpPr>
          <p:nvPr>
            <p:ph sz="half" idx="2"/>
          </p:nvPr>
        </p:nvSpPr>
        <p:spPr/>
        <p:txBody>
          <a:bodyPr/>
          <a:lstStyle/>
          <a:p>
            <a:r>
              <a:rPr lang="en-US" dirty="0" smtClean="0"/>
              <a:t>Sexual orientation</a:t>
            </a:r>
          </a:p>
          <a:p>
            <a:r>
              <a:rPr lang="en-US" dirty="0" smtClean="0"/>
              <a:t>Political </a:t>
            </a:r>
            <a:r>
              <a:rPr lang="en-US" dirty="0"/>
              <a:t>affiliation</a:t>
            </a:r>
          </a:p>
          <a:p>
            <a:r>
              <a:rPr lang="en-US" dirty="0"/>
              <a:t>Medical history</a:t>
            </a:r>
          </a:p>
          <a:p>
            <a:r>
              <a:rPr lang="en-US" dirty="0"/>
              <a:t>Personal habits</a:t>
            </a:r>
          </a:p>
          <a:p>
            <a:endParaRPr lang="en-US" dirty="0"/>
          </a:p>
        </p:txBody>
      </p:sp>
    </p:spTree>
    <p:extLst>
      <p:ext uri="{BB962C8B-B14F-4D97-AF65-F5344CB8AC3E}">
        <p14:creationId xmlns:p14="http://schemas.microsoft.com/office/powerpoint/2010/main" val="1969911040"/>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What About …?</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172798157"/>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But What About …?</a:t>
            </a:r>
            <a:endParaRPr lang="en-US" dirty="0"/>
          </a:p>
        </p:txBody>
      </p:sp>
      <p:sp>
        <p:nvSpPr>
          <p:cNvPr id="6" name="Content Placeholder 5"/>
          <p:cNvSpPr>
            <a:spLocks noGrp="1"/>
          </p:cNvSpPr>
          <p:nvPr>
            <p:ph idx="1"/>
          </p:nvPr>
        </p:nvSpPr>
        <p:spPr/>
        <p:txBody>
          <a:bodyPr/>
          <a:lstStyle/>
          <a:p>
            <a:endParaRPr lang="en-US" dirty="0"/>
          </a:p>
        </p:txBody>
      </p:sp>
    </p:spTree>
    <p:extLst>
      <p:ext uri="{BB962C8B-B14F-4D97-AF65-F5344CB8AC3E}">
        <p14:creationId xmlns:p14="http://schemas.microsoft.com/office/powerpoint/2010/main" val="405767978"/>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But What About …?</a:t>
            </a:r>
          </a:p>
        </p:txBody>
      </p:sp>
      <p:sp>
        <p:nvSpPr>
          <p:cNvPr id="3" name="Content Placeholder 2"/>
          <p:cNvSpPr>
            <a:spLocks noGrp="1"/>
          </p:cNvSpPr>
          <p:nvPr>
            <p:ph idx="1"/>
          </p:nvPr>
        </p:nvSpPr>
        <p:spPr/>
        <p:txBody>
          <a:bodyPr/>
          <a:lstStyle/>
          <a:p>
            <a:r>
              <a:rPr lang="en-US" dirty="0" smtClean="0"/>
              <a:t>Job requirements that may conflict with the “don’t ask” questions</a:t>
            </a:r>
          </a:p>
          <a:p>
            <a:r>
              <a:rPr lang="en-US" dirty="0" smtClean="0"/>
              <a:t>Let HR handle these</a:t>
            </a:r>
            <a:endParaRPr lang="en-US" dirty="0"/>
          </a:p>
        </p:txBody>
      </p:sp>
    </p:spTree>
    <p:extLst>
      <p:ext uri="{BB962C8B-B14F-4D97-AF65-F5344CB8AC3E}">
        <p14:creationId xmlns:p14="http://schemas.microsoft.com/office/powerpoint/2010/main" val="3172798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3581400"/>
          </a:xfrm>
        </p:spPr>
        <p:txBody>
          <a:bodyPr/>
          <a:lstStyle/>
          <a:p>
            <a:r>
              <a:rPr lang="en-US" dirty="0" smtClean="0"/>
              <a:t>How to Interview</a:t>
            </a:r>
            <a:br>
              <a:rPr lang="en-US" dirty="0" smtClean="0"/>
            </a:br>
            <a:r>
              <a:rPr lang="en-US" dirty="0" smtClean="0"/>
              <a:t>a System Administrator</a:t>
            </a:r>
            <a:endParaRPr lang="en-US" dirty="0"/>
          </a:p>
        </p:txBody>
      </p:sp>
      <p:sp>
        <p:nvSpPr>
          <p:cNvPr id="3" name="Subtitle 2"/>
          <p:cNvSpPr>
            <a:spLocks noGrp="1"/>
          </p:cNvSpPr>
          <p:nvPr>
            <p:ph type="subTitle" idx="1"/>
          </p:nvPr>
        </p:nvSpPr>
        <p:spPr>
          <a:xfrm>
            <a:off x="1371600" y="4191000"/>
            <a:ext cx="6400800" cy="2590800"/>
          </a:xfrm>
        </p:spPr>
        <p:txBody>
          <a:bodyPr>
            <a:normAutofit/>
          </a:bodyPr>
          <a:lstStyle/>
          <a:p>
            <a:pPr>
              <a:lnSpc>
                <a:spcPct val="90000"/>
              </a:lnSpc>
            </a:pPr>
            <a:r>
              <a:rPr lang="en-US" sz="2800" dirty="0" smtClean="0">
                <a:solidFill>
                  <a:srgbClr val="FFFF00"/>
                </a:solidFill>
              </a:rPr>
              <a:t>Adam Moskowitz</a:t>
            </a:r>
          </a:p>
          <a:p>
            <a:pPr>
              <a:lnSpc>
                <a:spcPct val="90000"/>
              </a:lnSpc>
            </a:pPr>
            <a:r>
              <a:rPr lang="en-US" sz="2800" i="1" dirty="0" smtClean="0">
                <a:solidFill>
                  <a:srgbClr val="FFFF00"/>
                </a:solidFill>
              </a:rPr>
              <a:t>&lt;adamm@menlo.com&gt;</a:t>
            </a:r>
            <a:endParaRPr lang="en-US" sz="2800" dirty="0" smtClean="0">
              <a:solidFill>
                <a:srgbClr val="FFFF00"/>
              </a:solidFill>
            </a:endParaRPr>
          </a:p>
          <a:p>
            <a:pPr>
              <a:lnSpc>
                <a:spcPct val="90000"/>
              </a:lnSpc>
            </a:pPr>
            <a:r>
              <a:rPr lang="en-US" sz="2800" dirty="0" smtClean="0">
                <a:solidFill>
                  <a:srgbClr val="FFFF00"/>
                </a:solidFill>
              </a:rPr>
              <a:t>Copyright © 2006, 2007, 2013</a:t>
            </a:r>
          </a:p>
          <a:p>
            <a:pPr>
              <a:lnSpc>
                <a:spcPct val="90000"/>
              </a:lnSpc>
            </a:pPr>
            <a:r>
              <a:rPr lang="en-US" sz="2800" dirty="0" smtClean="0">
                <a:solidFill>
                  <a:srgbClr val="FFFF00"/>
                </a:solidFill>
              </a:rPr>
              <a:t>Adam </a:t>
            </a:r>
            <a:r>
              <a:rPr lang="en-US" sz="2800" dirty="0" err="1" smtClean="0">
                <a:solidFill>
                  <a:srgbClr val="FFFF00"/>
                </a:solidFill>
              </a:rPr>
              <a:t>Moskowitz</a:t>
            </a:r>
            <a:r>
              <a:rPr lang="en-US" sz="2800" dirty="0" smtClean="0">
                <a:solidFill>
                  <a:srgbClr val="FFFF00"/>
                </a:solidFill>
              </a:rPr>
              <a:t>.</a:t>
            </a:r>
          </a:p>
          <a:p>
            <a:pPr>
              <a:lnSpc>
                <a:spcPct val="90000"/>
              </a:lnSpc>
            </a:pPr>
            <a:r>
              <a:rPr lang="en-US" sz="2800" dirty="0" smtClean="0">
                <a:solidFill>
                  <a:srgbClr val="FFFF00"/>
                </a:solidFill>
              </a:rPr>
              <a:t>All rights reserved.</a:t>
            </a:r>
          </a:p>
          <a:p>
            <a:endParaRPr lang="en-US" sz="2800" dirty="0">
              <a:solidFill>
                <a:srgbClr val="FFFF00"/>
              </a:solidFill>
            </a:endParaRPr>
          </a:p>
        </p:txBody>
      </p:sp>
    </p:spTree>
    <p:extLst>
      <p:ext uri="{BB962C8B-B14F-4D97-AF65-F5344CB8AC3E}">
        <p14:creationId xmlns:p14="http://schemas.microsoft.com/office/powerpoint/2010/main" val="14662438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r>
              <a:rPr lang="en-US" dirty="0" smtClean="0"/>
              <a:t>This (style of) question is the “guts” of today’s class</a:t>
            </a:r>
          </a:p>
          <a:p>
            <a:r>
              <a:rPr lang="en-US" dirty="0" smtClean="0"/>
              <a:t>It’s called “behavior-based interviewing”</a:t>
            </a:r>
          </a:p>
          <a:p>
            <a:r>
              <a:rPr lang="en-US" dirty="0" smtClean="0"/>
              <a:t>I recommend it above all other methods</a:t>
            </a:r>
          </a:p>
          <a:p>
            <a:r>
              <a:rPr lang="en-US" dirty="0" smtClean="0"/>
              <a:t>Why?</a:t>
            </a:r>
            <a:endParaRPr lang="en-US" dirty="0"/>
          </a:p>
        </p:txBody>
      </p:sp>
    </p:spTree>
    <p:extLst>
      <p:ext uri="{BB962C8B-B14F-4D97-AF65-F5344CB8AC3E}">
        <p14:creationId xmlns:p14="http://schemas.microsoft.com/office/powerpoint/2010/main" val="413834249"/>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But What About …?</a:t>
            </a:r>
            <a:endParaRPr lang="en-US" dirty="0"/>
          </a:p>
        </p:txBody>
      </p:sp>
      <p:sp>
        <p:nvSpPr>
          <p:cNvPr id="6" name="Content Placeholder 5"/>
          <p:cNvSpPr>
            <a:spLocks noGrp="1"/>
          </p:cNvSpPr>
          <p:nvPr>
            <p:ph idx="1"/>
          </p:nvPr>
        </p:nvSpPr>
        <p:spPr/>
        <p:txBody>
          <a:bodyPr/>
          <a:lstStyle/>
          <a:p>
            <a:r>
              <a:rPr lang="en-US" dirty="0" smtClean="0"/>
              <a:t>If there are specific job requirements that may conflict with off-limits stuff</a:t>
            </a:r>
          </a:p>
          <a:p>
            <a:r>
              <a:rPr lang="en-US" dirty="0" smtClean="0"/>
              <a:t>Like:</a:t>
            </a:r>
          </a:p>
          <a:p>
            <a:pPr lvl="2"/>
            <a:r>
              <a:rPr lang="en-US" dirty="0" smtClean="0"/>
              <a:t>Work or travel on weekends or holidays</a:t>
            </a:r>
          </a:p>
          <a:p>
            <a:pPr lvl="2"/>
            <a:r>
              <a:rPr lang="en-US" dirty="0" smtClean="0"/>
              <a:t>After-hours on-call</a:t>
            </a:r>
          </a:p>
          <a:p>
            <a:pPr lvl="2"/>
            <a:r>
              <a:rPr lang="en-US" dirty="0" smtClean="0"/>
              <a:t>Working in certain countries</a:t>
            </a:r>
            <a:endParaRPr lang="en-US" dirty="0"/>
          </a:p>
        </p:txBody>
      </p:sp>
    </p:spTree>
    <p:extLst>
      <p:ext uri="{BB962C8B-B14F-4D97-AF65-F5344CB8AC3E}">
        <p14:creationId xmlns:p14="http://schemas.microsoft.com/office/powerpoint/2010/main" val="1968951765"/>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But What About …?</a:t>
            </a:r>
          </a:p>
        </p:txBody>
      </p:sp>
      <p:sp>
        <p:nvSpPr>
          <p:cNvPr id="3" name="Content Placeholder 2"/>
          <p:cNvSpPr>
            <a:spLocks noGrp="1"/>
          </p:cNvSpPr>
          <p:nvPr>
            <p:ph idx="1"/>
          </p:nvPr>
        </p:nvSpPr>
        <p:spPr/>
        <p:txBody>
          <a:bodyPr/>
          <a:lstStyle/>
          <a:p>
            <a:r>
              <a:rPr lang="en-US" dirty="0"/>
              <a:t>Job requirements that may conflict with the “don’t ask” questions</a:t>
            </a:r>
          </a:p>
          <a:p>
            <a:r>
              <a:rPr lang="en-US" dirty="0"/>
              <a:t>Let HR handle these</a:t>
            </a:r>
          </a:p>
          <a:p>
            <a:endParaRPr lang="en-US" dirty="0"/>
          </a:p>
        </p:txBody>
      </p:sp>
    </p:spTree>
    <p:extLst>
      <p:ext uri="{BB962C8B-B14F-4D97-AF65-F5344CB8AC3E}">
        <p14:creationId xmlns:p14="http://schemas.microsoft.com/office/powerpoint/2010/main" val="3172798157"/>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But What About …?</a:t>
            </a:r>
            <a:endParaRPr lang="en-US" dirty="0"/>
          </a:p>
        </p:txBody>
      </p:sp>
      <p:sp>
        <p:nvSpPr>
          <p:cNvPr id="6" name="Content Placeholder 5"/>
          <p:cNvSpPr>
            <a:spLocks noGrp="1"/>
          </p:cNvSpPr>
          <p:nvPr>
            <p:ph idx="1"/>
          </p:nvPr>
        </p:nvSpPr>
        <p:spPr/>
        <p:txBody>
          <a:bodyPr/>
          <a:lstStyle/>
          <a:p>
            <a:r>
              <a:rPr lang="en-US" dirty="0" smtClean="0"/>
              <a:t>Inform HR of the requirements</a:t>
            </a:r>
          </a:p>
          <a:p>
            <a:r>
              <a:rPr lang="en-US" dirty="0" smtClean="0"/>
              <a:t>Ask HR to address with the candidate</a:t>
            </a:r>
          </a:p>
          <a:p>
            <a:r>
              <a:rPr lang="en-US" dirty="0" smtClean="0"/>
              <a:t>Let HR figure out how to do it</a:t>
            </a:r>
          </a:p>
          <a:p>
            <a:pPr lvl="1"/>
            <a:r>
              <a:rPr lang="en-US" dirty="0" smtClean="0"/>
              <a:t>That’s their job</a:t>
            </a:r>
            <a:endParaRPr lang="en-US" dirty="0"/>
          </a:p>
        </p:txBody>
      </p:sp>
    </p:spTree>
    <p:extLst>
      <p:ext uri="{BB962C8B-B14F-4D97-AF65-F5344CB8AC3E}">
        <p14:creationId xmlns:p14="http://schemas.microsoft.com/office/powerpoint/2010/main" val="1785213871"/>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559108" name="Rectangle 4"/>
          <p:cNvSpPr>
            <a:spLocks noGrp="1" noChangeArrowheads="1"/>
          </p:cNvSpPr>
          <p:nvPr>
            <p:ph type="title"/>
          </p:nvPr>
        </p:nvSpPr>
        <p:spPr/>
        <p:txBody>
          <a:bodyPr/>
          <a:lstStyle/>
          <a:p>
            <a:r>
              <a:rPr lang="en-US" sz="7200" dirty="0"/>
              <a:t>That’s All, Folks</a:t>
            </a:r>
          </a:p>
        </p:txBody>
      </p:sp>
    </p:spTree>
    <p:extLst>
      <p:ext uri="{BB962C8B-B14F-4D97-AF65-F5344CB8AC3E}">
        <p14:creationId xmlns:p14="http://schemas.microsoft.com/office/powerpoint/2010/main" val="1383872821"/>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8" name="Rectangle 4"/>
          <p:cNvSpPr>
            <a:spLocks noGrp="1" noChangeArrowheads="1"/>
          </p:cNvSpPr>
          <p:nvPr>
            <p:ph type="title"/>
          </p:nvPr>
        </p:nvSpPr>
        <p:spPr/>
        <p:txBody>
          <a:bodyPr/>
          <a:lstStyle/>
          <a:p>
            <a:r>
              <a:rPr lang="en-US" sz="7200" dirty="0"/>
              <a:t>That’s All, Folks</a:t>
            </a:r>
          </a:p>
        </p:txBody>
      </p:sp>
    </p:spTree>
    <p:extLst>
      <p:ext uri="{BB962C8B-B14F-4D97-AF65-F5344CB8AC3E}">
        <p14:creationId xmlns:p14="http://schemas.microsoft.com/office/powerpoint/2010/main" val="2819075524"/>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96717"/>
            <a:ext cx="7772400" cy="4683615"/>
          </a:xfrm>
        </p:spPr>
        <p:txBody>
          <a:bodyPr/>
          <a:lstStyle/>
          <a:p>
            <a:r>
              <a:rPr lang="en-US" sz="4800" b="1" baseline="30000" dirty="0"/>
              <a:t>Attention Tutorial Attendees!</a:t>
            </a:r>
            <a:br>
              <a:rPr lang="en-US" sz="4800" b="1" baseline="30000" dirty="0"/>
            </a:br>
            <a:r>
              <a:rPr lang="en-US" sz="4200" b="1" baseline="30000" dirty="0"/>
              <a:t>Please don’t forget to fill out your Tutorial Surveys.</a:t>
            </a:r>
            <a:br>
              <a:rPr lang="en-US" sz="4200" b="1" baseline="30000" dirty="0"/>
            </a:br>
            <a:r>
              <a:rPr lang="en-US" sz="4200" b="1" baseline="30000" dirty="0"/>
              <a:t/>
            </a:r>
            <a:br>
              <a:rPr lang="en-US" sz="4200" b="1" baseline="30000" dirty="0"/>
            </a:br>
            <a:r>
              <a:rPr lang="en-US" sz="4000" baseline="30000" dirty="0"/>
              <a:t>Your feedback is very important to us </a:t>
            </a:r>
            <a:br>
              <a:rPr lang="en-US" sz="4000" baseline="30000" dirty="0"/>
            </a:br>
            <a:r>
              <a:rPr lang="en-US" sz="4000" baseline="30000" dirty="0"/>
              <a:t>and helps us shape the future </a:t>
            </a:r>
            <a:br>
              <a:rPr lang="en-US" sz="4000" baseline="30000" dirty="0"/>
            </a:br>
            <a:r>
              <a:rPr lang="en-US" sz="4000" baseline="30000" dirty="0"/>
              <a:t>of the LISA training program. </a:t>
            </a:r>
            <a:br>
              <a:rPr lang="en-US" sz="4000" baseline="30000" dirty="0"/>
            </a:br>
            <a:r>
              <a:rPr lang="en-US" sz="4000" baseline="30000" dirty="0"/>
              <a:t/>
            </a:r>
            <a:br>
              <a:rPr lang="en-US" sz="4000" baseline="30000" dirty="0"/>
            </a:br>
            <a:r>
              <a:rPr lang="en-US" sz="4000" baseline="30000" dirty="0"/>
              <a:t>Please visit www.usenix.org/lisa13/training/survey</a:t>
            </a:r>
            <a:br>
              <a:rPr lang="en-US" sz="4000" baseline="30000" dirty="0"/>
            </a:br>
            <a:r>
              <a:rPr lang="en-US" sz="4000" baseline="30000" dirty="0"/>
              <a:t>and fill out the appropriate surveys. </a:t>
            </a:r>
            <a:br>
              <a:rPr lang="en-US" sz="4000" baseline="30000" dirty="0"/>
            </a:br>
            <a:r>
              <a:rPr lang="en-US" sz="4000" baseline="30000" dirty="0"/>
              <a:t/>
            </a:r>
            <a:br>
              <a:rPr lang="en-US" sz="4000" baseline="30000" dirty="0"/>
            </a:br>
            <a:r>
              <a:rPr lang="en-US" sz="4000" baseline="30000" dirty="0"/>
              <a:t>Thanks for your help!</a:t>
            </a:r>
            <a:r>
              <a:rPr lang="en-US" sz="4200" b="1" baseline="30000" dirty="0"/>
              <a:t/>
            </a:r>
            <a:br>
              <a:rPr lang="en-US" sz="4200" b="1" baseline="30000" dirty="0"/>
            </a:br>
            <a:endParaRPr lang="en-US" sz="4200" dirty="0"/>
          </a:p>
        </p:txBody>
      </p:sp>
      <p:pic>
        <p:nvPicPr>
          <p:cNvPr id="3" name="Picture 2" descr="lisa13_survey_qrcode.ep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196" y="5372100"/>
            <a:ext cx="990600" cy="990600"/>
          </a:xfrm>
          <a:prstGeom prst="rect">
            <a:avLst/>
          </a:prstGeom>
        </p:spPr>
      </p:pic>
    </p:spTree>
    <p:extLst>
      <p:ext uri="{BB962C8B-B14F-4D97-AF65-F5344CB8AC3E}">
        <p14:creationId xmlns:p14="http://schemas.microsoft.com/office/powerpoint/2010/main" val="1769457341"/>
      </p:ext>
    </p:extLst>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96717"/>
            <a:ext cx="7772400" cy="4683615"/>
          </a:xfrm>
        </p:spPr>
        <p:txBody>
          <a:bodyPr/>
          <a:lstStyle/>
          <a:p>
            <a:r>
              <a:rPr lang="en-US" sz="4800" b="1" baseline="30000" dirty="0"/>
              <a:t>Attention Tutorial Attendees!</a:t>
            </a:r>
            <a:br>
              <a:rPr lang="en-US" sz="4800" b="1" baseline="30000" dirty="0"/>
            </a:br>
            <a:r>
              <a:rPr lang="en-US" sz="4200" b="1" baseline="30000" dirty="0"/>
              <a:t>Please don’t forget to fill out your Tutorial Surveys.</a:t>
            </a:r>
            <a:br>
              <a:rPr lang="en-US" sz="4200" b="1" baseline="30000" dirty="0"/>
            </a:br>
            <a:r>
              <a:rPr lang="en-US" sz="4200" b="1" baseline="30000" dirty="0"/>
              <a:t/>
            </a:r>
            <a:br>
              <a:rPr lang="en-US" sz="4200" b="1" baseline="30000" dirty="0"/>
            </a:br>
            <a:r>
              <a:rPr lang="en-US" sz="4000" baseline="30000" dirty="0"/>
              <a:t>Your feedback is very important to us </a:t>
            </a:r>
            <a:br>
              <a:rPr lang="en-US" sz="4000" baseline="30000" dirty="0"/>
            </a:br>
            <a:r>
              <a:rPr lang="en-US" sz="4000" baseline="30000" dirty="0"/>
              <a:t>and helps us shape the future </a:t>
            </a:r>
            <a:br>
              <a:rPr lang="en-US" sz="4000" baseline="30000" dirty="0"/>
            </a:br>
            <a:r>
              <a:rPr lang="en-US" sz="4000" baseline="30000" dirty="0"/>
              <a:t>of the LISA training program. </a:t>
            </a:r>
            <a:br>
              <a:rPr lang="en-US" sz="4000" baseline="30000" dirty="0"/>
            </a:br>
            <a:r>
              <a:rPr lang="en-US" sz="4000" baseline="30000" dirty="0"/>
              <a:t/>
            </a:r>
            <a:br>
              <a:rPr lang="en-US" sz="4000" baseline="30000" dirty="0"/>
            </a:br>
            <a:r>
              <a:rPr lang="en-US" sz="4000" baseline="30000" dirty="0"/>
              <a:t>Please visit www.usenix.org/lisa13/training/survey</a:t>
            </a:r>
            <a:br>
              <a:rPr lang="en-US" sz="4000" baseline="30000" dirty="0"/>
            </a:br>
            <a:r>
              <a:rPr lang="en-US" sz="4000" baseline="30000" dirty="0"/>
              <a:t>and fill out the appropriate surveys. </a:t>
            </a:r>
            <a:br>
              <a:rPr lang="en-US" sz="4000" baseline="30000" dirty="0"/>
            </a:br>
            <a:r>
              <a:rPr lang="en-US" sz="4000" baseline="30000" dirty="0"/>
              <a:t/>
            </a:r>
            <a:br>
              <a:rPr lang="en-US" sz="4000" baseline="30000" dirty="0"/>
            </a:br>
            <a:r>
              <a:rPr lang="en-US" sz="4000" baseline="30000" dirty="0"/>
              <a:t>Thanks for your help!</a:t>
            </a:r>
            <a:r>
              <a:rPr lang="en-US" sz="4200" b="1" baseline="30000" dirty="0"/>
              <a:t/>
            </a:r>
            <a:br>
              <a:rPr lang="en-US" sz="4200" b="1" baseline="30000" dirty="0"/>
            </a:br>
            <a:endParaRPr lang="en-US" sz="4200" dirty="0"/>
          </a:p>
        </p:txBody>
      </p:sp>
      <p:pic>
        <p:nvPicPr>
          <p:cNvPr id="3" name="Picture 2" descr="lisa13_survey_qrcode.ep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196" y="5372100"/>
            <a:ext cx="990600" cy="990600"/>
          </a:xfrm>
          <a:prstGeom prst="rect">
            <a:avLst/>
          </a:prstGeom>
        </p:spPr>
      </p:pic>
    </p:spTree>
    <p:extLst>
      <p:ext uri="{BB962C8B-B14F-4D97-AF65-F5344CB8AC3E}">
        <p14:creationId xmlns:p14="http://schemas.microsoft.com/office/powerpoint/2010/main" val="1769457341"/>
      </p:ext>
    </p:extLst>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688130" name="Rectangle 2"/>
          <p:cNvSpPr>
            <a:spLocks noGrp="1" noChangeArrowheads="1"/>
          </p:cNvSpPr>
          <p:nvPr>
            <p:ph type="title"/>
          </p:nvPr>
        </p:nvSpPr>
        <p:spPr>
          <a:xfrm>
            <a:off x="901700" y="487363"/>
            <a:ext cx="7340600" cy="838200"/>
          </a:xfrm>
        </p:spPr>
        <p:txBody>
          <a:bodyPr/>
          <a:lstStyle/>
          <a:p>
            <a:r>
              <a:rPr lang="en-US" sz="7200" dirty="0"/>
              <a:t>After Today …</a:t>
            </a:r>
          </a:p>
        </p:txBody>
      </p:sp>
      <p:sp>
        <p:nvSpPr>
          <p:cNvPr id="688131" name="Rectangle 3"/>
          <p:cNvSpPr>
            <a:spLocks noGrp="1" noChangeArrowheads="1"/>
          </p:cNvSpPr>
          <p:nvPr>
            <p:ph type="body" idx="1"/>
          </p:nvPr>
        </p:nvSpPr>
        <p:spPr>
          <a:xfrm>
            <a:off x="685800" y="1752600"/>
            <a:ext cx="7772400" cy="4572000"/>
          </a:xfrm>
        </p:spPr>
        <p:txBody>
          <a:bodyPr/>
          <a:lstStyle/>
          <a:p>
            <a:r>
              <a:rPr lang="en-US" dirty="0" smtClean="0"/>
              <a:t>Please remember these slides are for personal use</a:t>
            </a:r>
          </a:p>
          <a:p>
            <a:pPr lvl="1"/>
            <a:r>
              <a:rPr lang="en-US" dirty="0" smtClean="0"/>
              <a:t>Please don’t copy or distribute</a:t>
            </a:r>
            <a:endParaRPr lang="en-US" dirty="0"/>
          </a:p>
          <a:p>
            <a:r>
              <a:rPr lang="en-US" dirty="0"/>
              <a:t>If you have more questions:</a:t>
            </a:r>
          </a:p>
          <a:p>
            <a:pPr lvl="1"/>
            <a:r>
              <a:rPr lang="en-US" i="1" dirty="0"/>
              <a:t>&lt;adamm@menlo.com&gt;</a:t>
            </a:r>
          </a:p>
          <a:p>
            <a:r>
              <a:rPr lang="en-US" dirty="0"/>
              <a:t>Thank you!</a:t>
            </a:r>
          </a:p>
          <a:p>
            <a:pPr lvl="1"/>
            <a:endParaRPr lang="en-US" dirty="0">
              <a:solidFill>
                <a:srgbClr val="FF00FF"/>
              </a:solidFill>
            </a:endParaRPr>
          </a:p>
        </p:txBody>
      </p:sp>
    </p:spTree>
    <p:extLst>
      <p:ext uri="{BB962C8B-B14F-4D97-AF65-F5344CB8AC3E}">
        <p14:creationId xmlns:p14="http://schemas.microsoft.com/office/powerpoint/2010/main" val="1720280560"/>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8130" name="Rectangle 2"/>
          <p:cNvSpPr>
            <a:spLocks noGrp="1" noChangeArrowheads="1"/>
          </p:cNvSpPr>
          <p:nvPr>
            <p:ph type="title"/>
          </p:nvPr>
        </p:nvSpPr>
        <p:spPr>
          <a:xfrm>
            <a:off x="901700" y="487363"/>
            <a:ext cx="7340600" cy="838200"/>
          </a:xfrm>
        </p:spPr>
        <p:txBody>
          <a:bodyPr/>
          <a:lstStyle/>
          <a:p>
            <a:r>
              <a:rPr lang="en-US" sz="7200" dirty="0"/>
              <a:t>After Today …</a:t>
            </a:r>
          </a:p>
        </p:txBody>
      </p:sp>
      <p:sp>
        <p:nvSpPr>
          <p:cNvPr id="688131" name="Rectangle 3"/>
          <p:cNvSpPr>
            <a:spLocks noGrp="1" noChangeArrowheads="1"/>
          </p:cNvSpPr>
          <p:nvPr>
            <p:ph type="body" idx="1"/>
          </p:nvPr>
        </p:nvSpPr>
        <p:spPr>
          <a:xfrm>
            <a:off x="685800" y="1752600"/>
            <a:ext cx="7772400" cy="4572000"/>
          </a:xfrm>
        </p:spPr>
        <p:txBody>
          <a:bodyPr/>
          <a:lstStyle/>
          <a:p>
            <a:r>
              <a:rPr lang="en-US" dirty="0" smtClean="0"/>
              <a:t>Please remember these slides are for personal use</a:t>
            </a:r>
          </a:p>
          <a:p>
            <a:pPr lvl="1"/>
            <a:r>
              <a:rPr lang="en-US" dirty="0" smtClean="0"/>
              <a:t>Please don’t copy or distribute</a:t>
            </a:r>
            <a:endParaRPr lang="en-US" dirty="0"/>
          </a:p>
          <a:p>
            <a:r>
              <a:rPr lang="en-US" dirty="0"/>
              <a:t>If you have more questions:</a:t>
            </a:r>
          </a:p>
          <a:p>
            <a:pPr lvl="1"/>
            <a:r>
              <a:rPr lang="en-US" i="1" dirty="0"/>
              <a:t>&lt;adamm@menlo.com&gt;</a:t>
            </a:r>
          </a:p>
          <a:p>
            <a:r>
              <a:rPr lang="en-US" dirty="0"/>
              <a:t>Thank you!</a:t>
            </a:r>
          </a:p>
          <a:p>
            <a:pPr lvl="1"/>
            <a:endParaRPr lang="en-US" dirty="0">
              <a:solidFill>
                <a:srgbClr val="FF00FF"/>
              </a:solidFill>
            </a:endParaRPr>
          </a:p>
        </p:txBody>
      </p:sp>
    </p:spTree>
    <p:extLst>
      <p:ext uri="{BB962C8B-B14F-4D97-AF65-F5344CB8AC3E}">
        <p14:creationId xmlns:p14="http://schemas.microsoft.com/office/powerpoint/2010/main" val="2283340514"/>
      </p:ext>
    </p:extLst>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687106" name="Rectangle 2"/>
          <p:cNvSpPr>
            <a:spLocks noGrp="1" noChangeArrowheads="1"/>
          </p:cNvSpPr>
          <p:nvPr>
            <p:ph type="title"/>
          </p:nvPr>
        </p:nvSpPr>
        <p:spPr/>
        <p:txBody>
          <a:bodyPr/>
          <a:lstStyle/>
          <a:p>
            <a:r>
              <a:rPr lang="en-US" sz="7200" dirty="0"/>
              <a:t>Credits</a:t>
            </a:r>
          </a:p>
        </p:txBody>
      </p:sp>
      <p:sp>
        <p:nvSpPr>
          <p:cNvPr id="687107" name="Rectangle 3"/>
          <p:cNvSpPr>
            <a:spLocks noGrp="1" noChangeArrowheads="1"/>
          </p:cNvSpPr>
          <p:nvPr>
            <p:ph type="body" idx="1"/>
          </p:nvPr>
        </p:nvSpPr>
        <p:spPr>
          <a:xfrm>
            <a:off x="685800" y="1676400"/>
            <a:ext cx="7772400" cy="4724400"/>
          </a:xfrm>
        </p:spPr>
        <p:txBody>
          <a:bodyPr/>
          <a:lstStyle/>
          <a:p>
            <a:r>
              <a:rPr lang="en-US" dirty="0" smtClean="0"/>
              <a:t>Shirt </a:t>
            </a:r>
            <a:r>
              <a:rPr lang="en-US" dirty="0"/>
              <a:t>by KOG</a:t>
            </a:r>
          </a:p>
          <a:p>
            <a:endParaRPr lang="en-US" dirty="0"/>
          </a:p>
        </p:txBody>
      </p:sp>
    </p:spTree>
    <p:extLst>
      <p:ext uri="{BB962C8B-B14F-4D97-AF65-F5344CB8AC3E}">
        <p14:creationId xmlns:p14="http://schemas.microsoft.com/office/powerpoint/2010/main" val="38118884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r>
              <a:rPr lang="en-US" dirty="0" smtClean="0"/>
              <a:t>“Tell me about a time when you …”</a:t>
            </a:r>
            <a:endParaRPr lang="en-US" dirty="0"/>
          </a:p>
        </p:txBody>
      </p:sp>
    </p:spTree>
    <p:extLst>
      <p:ext uri="{BB962C8B-B14F-4D97-AF65-F5344CB8AC3E}">
        <p14:creationId xmlns:p14="http://schemas.microsoft.com/office/powerpoint/2010/main" val="271327758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7106" name="Rectangle 2"/>
          <p:cNvSpPr>
            <a:spLocks noGrp="1" noChangeArrowheads="1"/>
          </p:cNvSpPr>
          <p:nvPr>
            <p:ph type="title"/>
          </p:nvPr>
        </p:nvSpPr>
        <p:spPr/>
        <p:txBody>
          <a:bodyPr/>
          <a:lstStyle/>
          <a:p>
            <a:r>
              <a:rPr lang="en-US" sz="7200" dirty="0"/>
              <a:t>Credits</a:t>
            </a:r>
          </a:p>
        </p:txBody>
      </p:sp>
      <p:sp>
        <p:nvSpPr>
          <p:cNvPr id="687107" name="Rectangle 3"/>
          <p:cNvSpPr>
            <a:spLocks noGrp="1" noChangeArrowheads="1"/>
          </p:cNvSpPr>
          <p:nvPr>
            <p:ph type="body" idx="1"/>
          </p:nvPr>
        </p:nvSpPr>
        <p:spPr>
          <a:xfrm>
            <a:off x="685800" y="1676400"/>
            <a:ext cx="7772400" cy="4724400"/>
          </a:xfrm>
        </p:spPr>
        <p:txBody>
          <a:bodyPr/>
          <a:lstStyle/>
          <a:p>
            <a:r>
              <a:rPr lang="en-US" dirty="0" smtClean="0"/>
              <a:t>Shirt </a:t>
            </a:r>
            <a:r>
              <a:rPr lang="en-US" dirty="0"/>
              <a:t>by KOG</a:t>
            </a:r>
          </a:p>
          <a:p>
            <a:endParaRPr lang="en-US" dirty="0"/>
          </a:p>
        </p:txBody>
      </p:sp>
    </p:spTree>
    <p:extLst>
      <p:ext uri="{BB962C8B-B14F-4D97-AF65-F5344CB8AC3E}">
        <p14:creationId xmlns:p14="http://schemas.microsoft.com/office/powerpoint/2010/main" val="16190892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r>
              <a:rPr lang="en-US" dirty="0" smtClean="0"/>
              <a:t>Because it helps you determine what I believe are the three most important things about a candidate:</a:t>
            </a:r>
          </a:p>
          <a:p>
            <a:pPr lvl="1"/>
            <a:r>
              <a:rPr lang="en-US" dirty="0"/>
              <a:t>Is the candidate smart?</a:t>
            </a:r>
          </a:p>
          <a:p>
            <a:pPr lvl="1"/>
            <a:r>
              <a:rPr lang="en-US" dirty="0"/>
              <a:t>Does s/he get things done?</a:t>
            </a:r>
          </a:p>
          <a:p>
            <a:pPr lvl="1"/>
            <a:r>
              <a:rPr lang="en-US" dirty="0"/>
              <a:t>Will s/he be a good fit for the group?</a:t>
            </a:r>
          </a:p>
          <a:p>
            <a:endParaRPr lang="en-US" dirty="0" smtClean="0"/>
          </a:p>
          <a:p>
            <a:endParaRPr lang="en-US" dirty="0"/>
          </a:p>
        </p:txBody>
      </p:sp>
    </p:spTree>
    <p:extLst>
      <p:ext uri="{BB962C8B-B14F-4D97-AF65-F5344CB8AC3E}">
        <p14:creationId xmlns:p14="http://schemas.microsoft.com/office/powerpoint/2010/main" val="4138342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r>
              <a:rPr lang="en-US" dirty="0" smtClean="0"/>
              <a:t>“Tell me about a time when you …”</a:t>
            </a:r>
            <a:endParaRPr lang="en-US" dirty="0"/>
          </a:p>
        </p:txBody>
      </p:sp>
    </p:spTree>
    <p:extLst>
      <p:ext uri="{BB962C8B-B14F-4D97-AF65-F5344CB8AC3E}">
        <p14:creationId xmlns:p14="http://schemas.microsoft.com/office/powerpoint/2010/main" val="27132775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r>
              <a:rPr lang="en-US" dirty="0" smtClean="0"/>
              <a:t>Everything else is secondary</a:t>
            </a:r>
          </a:p>
          <a:p>
            <a:r>
              <a:rPr lang="en-US" dirty="0" smtClean="0"/>
              <a:t>Yes, even specific skills</a:t>
            </a:r>
          </a:p>
          <a:p>
            <a:pPr lvl="1"/>
            <a:r>
              <a:rPr lang="en-US" dirty="0" smtClean="0"/>
              <a:t>Because it’s easy to teach new technical skills</a:t>
            </a:r>
          </a:p>
          <a:p>
            <a:pPr lvl="1"/>
            <a:r>
              <a:rPr lang="en-US" dirty="0" smtClean="0"/>
              <a:t>Good people will learn them on their own</a:t>
            </a:r>
          </a:p>
          <a:p>
            <a:r>
              <a:rPr lang="en-US" dirty="0" smtClean="0"/>
              <a:t>But B-B will also let you find out how much a person knows about a given topic</a:t>
            </a:r>
          </a:p>
          <a:p>
            <a:r>
              <a:rPr lang="en-US" dirty="0" smtClean="0"/>
              <a:t>Here’s how …</a:t>
            </a:r>
            <a:endParaRPr lang="en-US" dirty="0"/>
          </a:p>
          <a:p>
            <a:endParaRPr lang="en-US" dirty="0" smtClean="0"/>
          </a:p>
          <a:p>
            <a:endParaRPr lang="en-US" dirty="0"/>
          </a:p>
        </p:txBody>
      </p:sp>
    </p:spTree>
    <p:extLst>
      <p:ext uri="{BB962C8B-B14F-4D97-AF65-F5344CB8AC3E}">
        <p14:creationId xmlns:p14="http://schemas.microsoft.com/office/powerpoint/2010/main" val="41379774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35020399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r>
              <a:rPr lang="en-US" dirty="0" smtClean="0"/>
              <a:t>Imagine the following interview …</a:t>
            </a:r>
          </a:p>
          <a:p>
            <a:pPr lvl="1"/>
            <a:r>
              <a:rPr lang="en-US" dirty="0" smtClean="0"/>
              <a:t>Or, let’s “role play” it right now</a:t>
            </a:r>
          </a:p>
          <a:p>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31626007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r>
              <a:rPr lang="en-US" dirty="0" smtClean="0"/>
              <a:t>“Please tell me about a time when you set up DNS from scratch, both clients and server.”</a:t>
            </a:r>
          </a:p>
          <a:p>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427454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r>
              <a:rPr lang="en-US" dirty="0" smtClean="0"/>
              <a:t>“Please tell me about a time when you set up DNS from scratch, both clients and server.”</a:t>
            </a:r>
          </a:p>
          <a:p>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23283350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r>
              <a:rPr lang="en-US" dirty="0" smtClean="0"/>
              <a:t>“Please tell me about a time when you set up DNS from scratch, both clients and server.”</a:t>
            </a:r>
          </a:p>
          <a:p>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2747471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450564" name="Rectangle 4"/>
          <p:cNvSpPr>
            <a:spLocks noGrp="1" noChangeArrowheads="1"/>
          </p:cNvSpPr>
          <p:nvPr>
            <p:ph type="ctrTitle"/>
          </p:nvPr>
        </p:nvSpPr>
        <p:spPr>
          <a:xfrm>
            <a:off x="685800" y="381000"/>
            <a:ext cx="7772400" cy="3048000"/>
          </a:xfrm>
        </p:spPr>
        <p:txBody>
          <a:bodyPr/>
          <a:lstStyle/>
          <a:p>
            <a:r>
              <a:rPr lang="en-US" sz="7200" dirty="0" smtClean="0"/>
              <a:t>The green slides are what I show on the projector</a:t>
            </a:r>
            <a:endParaRPr lang="en-US" sz="5400" dirty="0"/>
          </a:p>
        </p:txBody>
      </p:sp>
      <p:sp>
        <p:nvSpPr>
          <p:cNvPr id="450565" name="Rectangle 5"/>
          <p:cNvSpPr>
            <a:spLocks noGrp="1" noChangeArrowheads="1"/>
          </p:cNvSpPr>
          <p:nvPr>
            <p:ph type="subTitle" idx="1"/>
          </p:nvPr>
        </p:nvSpPr>
        <p:spPr>
          <a:xfrm>
            <a:off x="1371600" y="4343400"/>
            <a:ext cx="6400800" cy="1752600"/>
          </a:xfrm>
        </p:spPr>
        <p:txBody>
          <a:bodyPr/>
          <a:lstStyle/>
          <a:p>
            <a:pPr>
              <a:lnSpc>
                <a:spcPct val="80000"/>
              </a:lnSpc>
            </a:pPr>
            <a:r>
              <a:rPr lang="en-US" sz="2400" dirty="0" smtClean="0">
                <a:solidFill>
                  <a:srgbClr val="FFFF00"/>
                </a:solidFill>
              </a:rPr>
              <a:t>Probably in a different color</a:t>
            </a:r>
          </a:p>
          <a:p>
            <a:pPr>
              <a:lnSpc>
                <a:spcPct val="80000"/>
              </a:lnSpc>
            </a:pPr>
            <a:endParaRPr lang="en-US" sz="2400" dirty="0" smtClean="0">
              <a:solidFill>
                <a:srgbClr val="FFFF00"/>
              </a:solidFill>
            </a:endParaRPr>
          </a:p>
          <a:p>
            <a:pPr>
              <a:lnSpc>
                <a:spcPct val="80000"/>
              </a:lnSpc>
            </a:pPr>
            <a:r>
              <a:rPr lang="en-US" sz="2400" dirty="0" smtClean="0">
                <a:solidFill>
                  <a:srgbClr val="FFFF00"/>
                </a:solidFill>
              </a:rPr>
              <a:t>In the B&amp;W version, the projected slides are the ones on the left side of the page</a:t>
            </a:r>
            <a:endParaRPr lang="en-US" sz="2400" dirty="0">
              <a:solidFill>
                <a:srgbClr val="FFFF00"/>
              </a:solidFill>
            </a:endParaRPr>
          </a:p>
        </p:txBody>
      </p:sp>
    </p:spTree>
    <p:extLst>
      <p:ext uri="{BB962C8B-B14F-4D97-AF65-F5344CB8AC3E}">
        <p14:creationId xmlns:p14="http://schemas.microsoft.com/office/powerpoint/2010/main" val="6279636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r>
              <a:rPr lang="en-US" dirty="0" smtClean="0"/>
              <a:t>If they don’t mention this, you can ask …</a:t>
            </a:r>
          </a:p>
          <a:p>
            <a:r>
              <a:rPr lang="en-US" dirty="0" smtClean="0"/>
              <a:t>“With </a:t>
            </a:r>
            <a:r>
              <a:rPr lang="en-US" dirty="0"/>
              <a:t>regard to the client, what file(s) did you have to install or modify</a:t>
            </a:r>
            <a:r>
              <a:rPr lang="en-US" dirty="0" smtClean="0"/>
              <a:t>?”</a:t>
            </a:r>
          </a:p>
          <a:p>
            <a:r>
              <a:rPr lang="en-US" dirty="0" smtClean="0"/>
              <a:t>“How did you figure out what to put in those files?”</a:t>
            </a:r>
            <a:endParaRPr lang="en-US" dirty="0"/>
          </a:p>
          <a:p>
            <a:endParaRPr lang="en-US" dirty="0"/>
          </a:p>
        </p:txBody>
      </p:sp>
    </p:spTree>
    <p:extLst>
      <p:ext uri="{BB962C8B-B14F-4D97-AF65-F5344CB8AC3E}">
        <p14:creationId xmlns:p14="http://schemas.microsoft.com/office/powerpoint/2010/main" val="3264555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r>
              <a:rPr lang="en-US" dirty="0" smtClean="0"/>
              <a:t>“Please tell me about a time when you set up DNS from scratch, both clients and server.”</a:t>
            </a:r>
          </a:p>
          <a:p>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27474711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r>
              <a:rPr lang="en-US" dirty="0" smtClean="0"/>
              <a:t>Again, you can probe for details …</a:t>
            </a:r>
          </a:p>
          <a:p>
            <a:r>
              <a:rPr lang="en-US" dirty="0" smtClean="0"/>
              <a:t>“For the server, after you installed the package, what file(s) did you have to create or modify?”</a:t>
            </a:r>
          </a:p>
          <a:p>
            <a:r>
              <a:rPr lang="en-US" dirty="0"/>
              <a:t>“How did you figure out what to put in those files?”</a:t>
            </a:r>
          </a:p>
          <a:p>
            <a:endParaRPr lang="en-US" dirty="0"/>
          </a:p>
          <a:p>
            <a:endParaRPr lang="en-US" dirty="0"/>
          </a:p>
        </p:txBody>
      </p:sp>
    </p:spTree>
    <p:extLst>
      <p:ext uri="{BB962C8B-B14F-4D97-AF65-F5344CB8AC3E}">
        <p14:creationId xmlns:p14="http://schemas.microsoft.com/office/powerpoint/2010/main" val="40290030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r>
              <a:rPr lang="en-US" dirty="0" smtClean="0"/>
              <a:t>“Please tell me about a time when you set up DNS from scratch, both clients and server.”</a:t>
            </a:r>
          </a:p>
          <a:p>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27474711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r>
              <a:rPr lang="en-US" dirty="0"/>
              <a:t>“Tell me how you handled the root cache file</a:t>
            </a:r>
            <a:r>
              <a:rPr lang="en-US" dirty="0" smtClean="0"/>
              <a:t>.”</a:t>
            </a:r>
          </a:p>
          <a:p>
            <a:r>
              <a:rPr lang="en-US" dirty="0" smtClean="0"/>
              <a:t>“How did you get the latest root server names and addresses?”</a:t>
            </a:r>
          </a:p>
        </p:txBody>
      </p:sp>
    </p:spTree>
    <p:extLst>
      <p:ext uri="{BB962C8B-B14F-4D97-AF65-F5344CB8AC3E}">
        <p14:creationId xmlns:p14="http://schemas.microsoft.com/office/powerpoint/2010/main" val="14656071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r>
              <a:rPr lang="en-US" dirty="0" smtClean="0"/>
              <a:t>“Please tell me about a time when you set up DNS from scratch, both clients and server.”</a:t>
            </a:r>
          </a:p>
          <a:p>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27474711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r>
              <a:rPr lang="en-US" dirty="0" smtClean="0"/>
              <a:t>Do you agree that you know have a fair understanding of the candidate’s knowledge of DNS, as well as evidence of his/her experience and ability to install and configure it?</a:t>
            </a:r>
          </a:p>
          <a:p>
            <a:r>
              <a:rPr lang="en-US" dirty="0" smtClean="0"/>
              <a:t>I say “yes”</a:t>
            </a:r>
          </a:p>
        </p:txBody>
      </p:sp>
    </p:spTree>
    <p:extLst>
      <p:ext uri="{BB962C8B-B14F-4D97-AF65-F5344CB8AC3E}">
        <p14:creationId xmlns:p14="http://schemas.microsoft.com/office/powerpoint/2010/main" val="187163172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Start Over</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68901745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Start Over</a:t>
            </a:r>
            <a:endParaRPr lang="en-US" dirty="0"/>
          </a:p>
        </p:txBody>
      </p:sp>
      <p:sp>
        <p:nvSpPr>
          <p:cNvPr id="3" name="Content Placeholder 2"/>
          <p:cNvSpPr>
            <a:spLocks noGrp="1"/>
          </p:cNvSpPr>
          <p:nvPr>
            <p:ph idx="1"/>
          </p:nvPr>
        </p:nvSpPr>
        <p:spPr/>
        <p:txBody>
          <a:bodyPr/>
          <a:lstStyle/>
          <a:p>
            <a:r>
              <a:rPr lang="en-US" dirty="0" smtClean="0"/>
              <a:t>Now that you have the most important bit, let’s back up a bit and put it in context</a:t>
            </a:r>
          </a:p>
          <a:p>
            <a:pPr lvl="1"/>
            <a:r>
              <a:rPr lang="en-US" dirty="0" smtClean="0"/>
              <a:t>Or you could leave now</a:t>
            </a:r>
          </a:p>
          <a:p>
            <a:pPr lvl="2"/>
            <a:r>
              <a:rPr lang="en-US" dirty="0" smtClean="0"/>
              <a:t>But please don’t </a:t>
            </a:r>
            <a:r>
              <a:rPr lang="en-US" dirty="0" smtClean="0">
                <a:sym typeface="Wingdings" panose="05000000000000000000" pitchFamily="2" charset="2"/>
              </a:rPr>
              <a:t></a:t>
            </a:r>
            <a:endParaRPr lang="en-US" dirty="0"/>
          </a:p>
        </p:txBody>
      </p:sp>
    </p:spTree>
    <p:extLst>
      <p:ext uri="{BB962C8B-B14F-4D97-AF65-F5344CB8AC3E}">
        <p14:creationId xmlns:p14="http://schemas.microsoft.com/office/powerpoint/2010/main" val="32461328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p:txBody>
          <a:bodyPr/>
          <a:lstStyle/>
          <a:p>
            <a:r>
              <a:rPr lang="en-US" dirty="0" smtClean="0"/>
              <a:t>Help you make better hiring decisions</a:t>
            </a:r>
            <a:endParaRPr lang="en-US" dirty="0"/>
          </a:p>
        </p:txBody>
      </p:sp>
    </p:spTree>
    <p:extLst>
      <p:ext uri="{BB962C8B-B14F-4D97-AF65-F5344CB8AC3E}">
        <p14:creationId xmlns:p14="http://schemas.microsoft.com/office/powerpoint/2010/main" val="22432898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58" name="Rectangle 2"/>
          <p:cNvSpPr>
            <a:spLocks noGrp="1" noChangeArrowheads="1"/>
          </p:cNvSpPr>
          <p:nvPr>
            <p:ph type="ctrTitle"/>
          </p:nvPr>
        </p:nvSpPr>
        <p:spPr>
          <a:xfrm>
            <a:off x="685800" y="381000"/>
            <a:ext cx="7772400" cy="3048000"/>
          </a:xfrm>
        </p:spPr>
        <p:txBody>
          <a:bodyPr/>
          <a:lstStyle/>
          <a:p>
            <a:r>
              <a:rPr lang="en-US" sz="7200" dirty="0" smtClean="0"/>
              <a:t>The black slides are my speaking notes</a:t>
            </a:r>
            <a:endParaRPr lang="en-US" sz="5400" dirty="0"/>
          </a:p>
        </p:txBody>
      </p:sp>
      <p:sp>
        <p:nvSpPr>
          <p:cNvPr id="685059" name="Rectangle 3"/>
          <p:cNvSpPr>
            <a:spLocks noGrp="1" noChangeArrowheads="1"/>
          </p:cNvSpPr>
          <p:nvPr>
            <p:ph type="subTitle" idx="1"/>
          </p:nvPr>
        </p:nvSpPr>
        <p:spPr>
          <a:xfrm>
            <a:off x="1371600" y="4343400"/>
            <a:ext cx="6400800" cy="1752600"/>
          </a:xfrm>
        </p:spPr>
        <p:txBody>
          <a:bodyPr/>
          <a:lstStyle/>
          <a:p>
            <a:pPr>
              <a:lnSpc>
                <a:spcPct val="80000"/>
              </a:lnSpc>
            </a:pPr>
            <a:r>
              <a:rPr lang="en-US" sz="2400" dirty="0" smtClean="0">
                <a:solidFill>
                  <a:srgbClr val="FFFF00"/>
                </a:solidFill>
              </a:rPr>
              <a:t>In the B&amp;W version, my speaking notes are the ones on the right side of the page</a:t>
            </a:r>
            <a:endParaRPr lang="en-US" sz="2400" dirty="0">
              <a:solidFill>
                <a:srgbClr val="FFFF00"/>
              </a:solidFill>
            </a:endParaRPr>
          </a:p>
        </p:txBody>
      </p:sp>
    </p:spTree>
    <p:extLst>
      <p:ext uri="{BB962C8B-B14F-4D97-AF65-F5344CB8AC3E}">
        <p14:creationId xmlns:p14="http://schemas.microsoft.com/office/powerpoint/2010/main" val="219692645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p:txBody>
          <a:bodyPr/>
          <a:lstStyle/>
          <a:p>
            <a:r>
              <a:rPr lang="en-US" dirty="0" smtClean="0"/>
              <a:t>Help you make better hiring decisions</a:t>
            </a:r>
          </a:p>
          <a:p>
            <a:r>
              <a:rPr lang="en-US" dirty="0" smtClean="0"/>
              <a:t>But there’s a problem …</a:t>
            </a:r>
            <a:endParaRPr lang="en-US" dirty="0"/>
          </a:p>
        </p:txBody>
      </p:sp>
    </p:spTree>
    <p:extLst>
      <p:ext uri="{BB962C8B-B14F-4D97-AF65-F5344CB8AC3E}">
        <p14:creationId xmlns:p14="http://schemas.microsoft.com/office/powerpoint/2010/main" val="407161868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a:t>
            </a:r>
            <a:endParaRPr lang="en-US" dirty="0"/>
          </a:p>
        </p:txBody>
      </p:sp>
      <p:sp>
        <p:nvSpPr>
          <p:cNvPr id="3" name="Content Placeholder 2"/>
          <p:cNvSpPr>
            <a:spLocks noGrp="1"/>
          </p:cNvSpPr>
          <p:nvPr>
            <p:ph idx="1"/>
          </p:nvPr>
        </p:nvSpPr>
        <p:spPr/>
        <p:txBody>
          <a:bodyPr/>
          <a:lstStyle/>
          <a:p>
            <a:r>
              <a:rPr lang="en-US" dirty="0" smtClean="0"/>
              <a:t>Hiring is hard</a:t>
            </a:r>
          </a:p>
          <a:p>
            <a:r>
              <a:rPr lang="en-US" dirty="0" smtClean="0"/>
              <a:t>Interviewing isn’t a particularly good tool</a:t>
            </a:r>
          </a:p>
          <a:p>
            <a:pPr lvl="1"/>
            <a:r>
              <a:rPr lang="en-US" dirty="0" smtClean="0"/>
              <a:t>But most of the time it’s the only option</a:t>
            </a:r>
            <a:endParaRPr lang="en-US" dirty="0"/>
          </a:p>
        </p:txBody>
      </p:sp>
    </p:spTree>
    <p:extLst>
      <p:ext uri="{BB962C8B-B14F-4D97-AF65-F5344CB8AC3E}">
        <p14:creationId xmlns:p14="http://schemas.microsoft.com/office/powerpoint/2010/main" val="19330965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a:t>
            </a:r>
            <a:endParaRPr lang="en-US" dirty="0"/>
          </a:p>
        </p:txBody>
      </p:sp>
      <p:sp>
        <p:nvSpPr>
          <p:cNvPr id="3" name="Content Placeholder 2"/>
          <p:cNvSpPr>
            <a:spLocks noGrp="1"/>
          </p:cNvSpPr>
          <p:nvPr>
            <p:ph idx="1"/>
          </p:nvPr>
        </p:nvSpPr>
        <p:spPr/>
        <p:txBody>
          <a:bodyPr/>
          <a:lstStyle/>
          <a:p>
            <a:r>
              <a:rPr lang="en-US" dirty="0" smtClean="0"/>
              <a:t>Hiring is hard</a:t>
            </a:r>
          </a:p>
          <a:p>
            <a:r>
              <a:rPr lang="en-US" dirty="0" smtClean="0"/>
              <a:t>It’s expensive to get it wrong</a:t>
            </a:r>
          </a:p>
          <a:p>
            <a:r>
              <a:rPr lang="en-US" dirty="0" smtClean="0"/>
              <a:t>Interviewing is generally a bad way to do it</a:t>
            </a:r>
          </a:p>
          <a:p>
            <a:r>
              <a:rPr lang="en-US" dirty="0" smtClean="0"/>
              <a:t>All the other ways are “too hard”</a:t>
            </a:r>
          </a:p>
          <a:p>
            <a:r>
              <a:rPr lang="en-US" dirty="0" smtClean="0"/>
              <a:t>Let’s make the best of interviewing because it’s what we’ve got</a:t>
            </a:r>
            <a:endParaRPr lang="en-US" dirty="0"/>
          </a:p>
        </p:txBody>
      </p:sp>
    </p:spTree>
    <p:extLst>
      <p:ext uri="{BB962C8B-B14F-4D97-AF65-F5344CB8AC3E}">
        <p14:creationId xmlns:p14="http://schemas.microsoft.com/office/powerpoint/2010/main" val="378974497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Ways</a:t>
            </a:r>
            <a:endParaRPr lang="en-US" dirty="0"/>
          </a:p>
        </p:txBody>
      </p:sp>
      <p:sp>
        <p:nvSpPr>
          <p:cNvPr id="3" name="Content Placeholder 2"/>
          <p:cNvSpPr>
            <a:spLocks noGrp="1"/>
          </p:cNvSpPr>
          <p:nvPr>
            <p:ph idx="1"/>
          </p:nvPr>
        </p:nvSpPr>
        <p:spPr/>
        <p:txBody>
          <a:bodyPr/>
          <a:lstStyle/>
          <a:p>
            <a:r>
              <a:rPr lang="en-US" dirty="0" smtClean="0"/>
              <a:t>What are the other ways to do it?</a:t>
            </a:r>
            <a:endParaRPr lang="en-US" dirty="0"/>
          </a:p>
        </p:txBody>
      </p:sp>
    </p:spTree>
    <p:extLst>
      <p:ext uri="{BB962C8B-B14F-4D97-AF65-F5344CB8AC3E}">
        <p14:creationId xmlns:p14="http://schemas.microsoft.com/office/powerpoint/2010/main" val="193309654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Ways?</a:t>
            </a:r>
            <a:endParaRPr lang="en-US" dirty="0"/>
          </a:p>
        </p:txBody>
      </p:sp>
      <p:sp>
        <p:nvSpPr>
          <p:cNvPr id="3" name="Content Placeholder 2"/>
          <p:cNvSpPr>
            <a:spLocks noGrp="1"/>
          </p:cNvSpPr>
          <p:nvPr>
            <p:ph idx="1"/>
          </p:nvPr>
        </p:nvSpPr>
        <p:spPr/>
        <p:txBody>
          <a:bodyPr>
            <a:normAutofit/>
          </a:bodyPr>
          <a:lstStyle/>
          <a:p>
            <a:r>
              <a:rPr lang="en-US" dirty="0" smtClean="0"/>
              <a:t>One-day contract	</a:t>
            </a:r>
          </a:p>
          <a:p>
            <a:pPr lvl="1"/>
            <a:r>
              <a:rPr lang="en-US" dirty="0" smtClean="0"/>
              <a:t>Easier for developers</a:t>
            </a:r>
          </a:p>
          <a:p>
            <a:r>
              <a:rPr lang="en-US" dirty="0" smtClean="0"/>
              <a:t>“Contract-to-Perm”</a:t>
            </a:r>
          </a:p>
          <a:p>
            <a:pPr lvl="1"/>
            <a:r>
              <a:rPr lang="en-US" dirty="0" smtClean="0"/>
              <a:t>Typically 1 to 3 months</a:t>
            </a:r>
          </a:p>
          <a:p>
            <a:r>
              <a:rPr lang="en-US" dirty="0" smtClean="0"/>
              <a:t>“Probation” period</a:t>
            </a:r>
          </a:p>
          <a:p>
            <a:pPr lvl="1"/>
            <a:r>
              <a:rPr lang="en-US" dirty="0" smtClean="0"/>
              <a:t>Typically 1 to 3 months</a:t>
            </a:r>
          </a:p>
          <a:p>
            <a:pPr lvl="2"/>
            <a:r>
              <a:rPr lang="en-US" dirty="0" smtClean="0"/>
              <a:t>Usually harder to fire than contract-to-perm</a:t>
            </a:r>
          </a:p>
        </p:txBody>
      </p:sp>
    </p:spTree>
    <p:extLst>
      <p:ext uri="{BB962C8B-B14F-4D97-AF65-F5344CB8AC3E}">
        <p14:creationId xmlns:p14="http://schemas.microsoft.com/office/powerpoint/2010/main" val="88841712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Ways</a:t>
            </a:r>
          </a:p>
        </p:txBody>
      </p:sp>
      <p:sp>
        <p:nvSpPr>
          <p:cNvPr id="3" name="Content Placeholder 2"/>
          <p:cNvSpPr>
            <a:spLocks noGrp="1"/>
          </p:cNvSpPr>
          <p:nvPr>
            <p:ph idx="1"/>
          </p:nvPr>
        </p:nvSpPr>
        <p:spPr/>
        <p:txBody>
          <a:bodyPr/>
          <a:lstStyle/>
          <a:p>
            <a:r>
              <a:rPr lang="en-US" dirty="0" smtClean="0"/>
              <a:t>Yes, but they’re difficult</a:t>
            </a:r>
          </a:p>
          <a:p>
            <a:pPr lvl="1"/>
            <a:r>
              <a:rPr lang="en-US" dirty="0" smtClean="0"/>
              <a:t>Or maybe even impossible</a:t>
            </a:r>
            <a:endParaRPr lang="en-US" dirty="0"/>
          </a:p>
        </p:txBody>
      </p:sp>
    </p:spTree>
    <p:extLst>
      <p:ext uri="{BB962C8B-B14F-4D97-AF65-F5344CB8AC3E}">
        <p14:creationId xmlns:p14="http://schemas.microsoft.com/office/powerpoint/2010/main" val="193309654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Stuck</a:t>
            </a:r>
            <a:endParaRPr lang="en-US" dirty="0"/>
          </a:p>
        </p:txBody>
      </p:sp>
      <p:sp>
        <p:nvSpPr>
          <p:cNvPr id="5" name="Content Placeholder 4"/>
          <p:cNvSpPr>
            <a:spLocks noGrp="1"/>
          </p:cNvSpPr>
          <p:nvPr>
            <p:ph idx="1"/>
          </p:nvPr>
        </p:nvSpPr>
        <p:spPr/>
        <p:txBody>
          <a:bodyPr/>
          <a:lstStyle/>
          <a:p>
            <a:r>
              <a:rPr lang="en-US" dirty="0" smtClean="0"/>
              <a:t>Since we’re stuck with interviewing, let’s try to make the best of it</a:t>
            </a:r>
            <a:endParaRPr lang="en-US" dirty="0"/>
          </a:p>
        </p:txBody>
      </p:sp>
    </p:spTree>
    <p:extLst>
      <p:ext uri="{BB962C8B-B14F-4D97-AF65-F5344CB8AC3E}">
        <p14:creationId xmlns:p14="http://schemas.microsoft.com/office/powerpoint/2010/main" val="61059371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Process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93309654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Process</a:t>
            </a:r>
            <a:endParaRPr lang="en-US" dirty="0"/>
          </a:p>
        </p:txBody>
      </p:sp>
      <p:sp>
        <p:nvSpPr>
          <p:cNvPr id="3" name="Content Placeholder 2"/>
          <p:cNvSpPr>
            <a:spLocks noGrp="1"/>
          </p:cNvSpPr>
          <p:nvPr>
            <p:ph idx="1"/>
          </p:nvPr>
        </p:nvSpPr>
        <p:spPr/>
        <p:txBody>
          <a:bodyPr/>
          <a:lstStyle/>
          <a:p>
            <a:r>
              <a:rPr lang="en-US" dirty="0" smtClean="0"/>
              <a:t>I want to start talk a little bit about the interview process as a whole, how and where interviewing fits into it, and the interview format</a:t>
            </a:r>
          </a:p>
          <a:p>
            <a:r>
              <a:rPr lang="en-US" dirty="0" smtClean="0"/>
              <a:t>After that we’ll get back to what questions you should ask in an interview</a:t>
            </a:r>
            <a:endParaRPr lang="en-US" dirty="0"/>
          </a:p>
        </p:txBody>
      </p:sp>
    </p:spTree>
    <p:extLst>
      <p:ext uri="{BB962C8B-B14F-4D97-AF65-F5344CB8AC3E}">
        <p14:creationId xmlns:p14="http://schemas.microsoft.com/office/powerpoint/2010/main" val="210378510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Process</a:t>
            </a:r>
            <a:endParaRPr lang="en-US" dirty="0"/>
          </a:p>
        </p:txBody>
      </p:sp>
      <p:sp>
        <p:nvSpPr>
          <p:cNvPr id="3" name="Content Placeholder 2"/>
          <p:cNvSpPr>
            <a:spLocks noGrp="1"/>
          </p:cNvSpPr>
          <p:nvPr>
            <p:ph idx="1"/>
          </p:nvPr>
        </p:nvSpPr>
        <p:spPr/>
        <p:txBody>
          <a:bodyPr/>
          <a:lstStyle/>
          <a:p>
            <a:r>
              <a:rPr lang="en-US" dirty="0" smtClean="0"/>
              <a:t>People</a:t>
            </a:r>
          </a:p>
          <a:p>
            <a:r>
              <a:rPr lang="en-US" dirty="0" smtClean="0"/>
              <a:t>Format</a:t>
            </a:r>
          </a:p>
          <a:p>
            <a:r>
              <a:rPr lang="en-US" dirty="0" smtClean="0"/>
              <a:t>Content</a:t>
            </a:r>
            <a:endParaRPr lang="en-US" dirty="0"/>
          </a:p>
        </p:txBody>
      </p:sp>
    </p:spTree>
    <p:extLst>
      <p:ext uri="{BB962C8B-B14F-4D97-AF65-F5344CB8AC3E}">
        <p14:creationId xmlns:p14="http://schemas.microsoft.com/office/powerpoint/2010/main" val="41052696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Latest Slides</a:t>
            </a:r>
            <a:endParaRPr lang="en-US" dirty="0"/>
          </a:p>
        </p:txBody>
      </p:sp>
      <p:sp>
        <p:nvSpPr>
          <p:cNvPr id="3" name="Subtitle 2"/>
          <p:cNvSpPr>
            <a:spLocks noGrp="1"/>
          </p:cNvSpPr>
          <p:nvPr>
            <p:ph idx="1"/>
          </p:nvPr>
        </p:nvSpPr>
        <p:spPr/>
        <p:txBody>
          <a:bodyPr>
            <a:normAutofit/>
          </a:bodyPr>
          <a:lstStyle/>
          <a:p>
            <a:pPr>
              <a:lnSpc>
                <a:spcPct val="90000"/>
              </a:lnSpc>
            </a:pPr>
            <a:r>
              <a:rPr lang="en-US" sz="3600" dirty="0" smtClean="0">
                <a:solidFill>
                  <a:srgbClr val="FFFF00"/>
                </a:solidFill>
              </a:rPr>
              <a:t>http://menlo.com/lisa-2013/m5</a:t>
            </a:r>
          </a:p>
          <a:p>
            <a:pPr>
              <a:lnSpc>
                <a:spcPct val="90000"/>
              </a:lnSpc>
            </a:pPr>
            <a:r>
              <a:rPr lang="en-US" sz="3600" dirty="0"/>
              <a:t>Also on USB keys being passed around</a:t>
            </a:r>
          </a:p>
          <a:p>
            <a:pPr>
              <a:lnSpc>
                <a:spcPct val="90000"/>
              </a:lnSpc>
            </a:pPr>
            <a:r>
              <a:rPr lang="en-US" sz="3600" dirty="0" smtClean="0"/>
              <a:t>For personal use only</a:t>
            </a:r>
          </a:p>
          <a:p>
            <a:pPr>
              <a:lnSpc>
                <a:spcPct val="90000"/>
              </a:lnSpc>
            </a:pPr>
            <a:r>
              <a:rPr lang="en-US" sz="3600" dirty="0" smtClean="0">
                <a:solidFill>
                  <a:srgbClr val="FFFF00"/>
                </a:solidFill>
              </a:rPr>
              <a:t>Please don’t redistribute</a:t>
            </a:r>
          </a:p>
          <a:p>
            <a:endParaRPr lang="en-US" sz="3600" dirty="0">
              <a:solidFill>
                <a:srgbClr val="FFFF00"/>
              </a:solidFill>
            </a:endParaRPr>
          </a:p>
        </p:txBody>
      </p:sp>
    </p:spTree>
    <p:extLst>
      <p:ext uri="{BB962C8B-B14F-4D97-AF65-F5344CB8AC3E}">
        <p14:creationId xmlns:p14="http://schemas.microsoft.com/office/powerpoint/2010/main" val="20286758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Process</a:t>
            </a:r>
            <a:endParaRPr lang="en-US" dirty="0"/>
          </a:p>
        </p:txBody>
      </p:sp>
      <p:sp>
        <p:nvSpPr>
          <p:cNvPr id="3" name="Content Placeholder 2"/>
          <p:cNvSpPr>
            <a:spLocks noGrp="1"/>
          </p:cNvSpPr>
          <p:nvPr>
            <p:ph idx="1"/>
          </p:nvPr>
        </p:nvSpPr>
        <p:spPr/>
        <p:txBody>
          <a:bodyPr>
            <a:normAutofit/>
          </a:bodyPr>
          <a:lstStyle/>
          <a:p>
            <a:r>
              <a:rPr lang="en-US" dirty="0" smtClean="0"/>
              <a:t>Here’s what I believe works best:</a:t>
            </a:r>
          </a:p>
          <a:p>
            <a:r>
              <a:rPr lang="en-US" dirty="0" smtClean="0"/>
              <a:t>1-hr phone screen by the manager</a:t>
            </a:r>
          </a:p>
          <a:p>
            <a:r>
              <a:rPr lang="en-US" dirty="0" smtClean="0"/>
              <a:t>All-day interview</a:t>
            </a:r>
          </a:p>
          <a:p>
            <a:pPr lvl="1"/>
            <a:r>
              <a:rPr lang="en-US" dirty="0" smtClean="0"/>
              <a:t>1-hr group presentation by candidate</a:t>
            </a:r>
          </a:p>
          <a:p>
            <a:pPr lvl="1"/>
            <a:r>
              <a:rPr lang="en-US" dirty="0" smtClean="0"/>
              <a:t>1-on-1 interviews with senior technical lead, peers, HR, manager</a:t>
            </a:r>
          </a:p>
          <a:p>
            <a:pPr lvl="1"/>
            <a:r>
              <a:rPr lang="en-US" dirty="0" smtClean="0"/>
              <a:t>Lunch</a:t>
            </a:r>
          </a:p>
        </p:txBody>
      </p:sp>
    </p:spTree>
    <p:extLst>
      <p:ext uri="{BB962C8B-B14F-4D97-AF65-F5344CB8AC3E}">
        <p14:creationId xmlns:p14="http://schemas.microsoft.com/office/powerpoint/2010/main" val="139882539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Process</a:t>
            </a:r>
            <a:endParaRPr lang="en-US" dirty="0"/>
          </a:p>
        </p:txBody>
      </p:sp>
      <p:sp>
        <p:nvSpPr>
          <p:cNvPr id="3" name="Content Placeholder 2"/>
          <p:cNvSpPr>
            <a:spLocks noGrp="1"/>
          </p:cNvSpPr>
          <p:nvPr>
            <p:ph idx="1"/>
          </p:nvPr>
        </p:nvSpPr>
        <p:spPr/>
        <p:txBody>
          <a:bodyPr/>
          <a:lstStyle/>
          <a:p>
            <a:r>
              <a:rPr lang="en-US" dirty="0" smtClean="0"/>
              <a:t>People</a:t>
            </a:r>
          </a:p>
          <a:p>
            <a:r>
              <a:rPr lang="en-US" dirty="0" smtClean="0"/>
              <a:t>Format</a:t>
            </a:r>
          </a:p>
          <a:p>
            <a:r>
              <a:rPr lang="en-US" dirty="0" smtClean="0"/>
              <a:t>Content</a:t>
            </a:r>
            <a:endParaRPr lang="en-US" dirty="0"/>
          </a:p>
        </p:txBody>
      </p:sp>
    </p:spTree>
    <p:extLst>
      <p:ext uri="{BB962C8B-B14F-4D97-AF65-F5344CB8AC3E}">
        <p14:creationId xmlns:p14="http://schemas.microsoft.com/office/powerpoint/2010/main" val="410526960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Process</a:t>
            </a:r>
            <a:endParaRPr lang="en-US" dirty="0"/>
          </a:p>
        </p:txBody>
      </p:sp>
      <p:sp>
        <p:nvSpPr>
          <p:cNvPr id="3" name="Content Placeholder 2"/>
          <p:cNvSpPr>
            <a:spLocks noGrp="1"/>
          </p:cNvSpPr>
          <p:nvPr>
            <p:ph idx="1"/>
          </p:nvPr>
        </p:nvSpPr>
        <p:spPr/>
        <p:txBody>
          <a:bodyPr>
            <a:normAutofit/>
          </a:bodyPr>
          <a:lstStyle/>
          <a:p>
            <a:r>
              <a:rPr lang="en-US" dirty="0" smtClean="0"/>
              <a:t>Presentation (1h)</a:t>
            </a:r>
          </a:p>
          <a:p>
            <a:r>
              <a:rPr lang="en-US" dirty="0" smtClean="0"/>
              <a:t>Senior technical lead (1h)</a:t>
            </a:r>
          </a:p>
          <a:p>
            <a:r>
              <a:rPr lang="en-US" dirty="0" smtClean="0"/>
              <a:t>Peers</a:t>
            </a:r>
          </a:p>
          <a:p>
            <a:pPr lvl="1"/>
            <a:r>
              <a:rPr lang="en-US" dirty="0" smtClean="0"/>
              <a:t>At least 3 (1h each)</a:t>
            </a:r>
          </a:p>
          <a:p>
            <a:pPr lvl="1"/>
            <a:r>
              <a:rPr lang="en-US" dirty="0" smtClean="0"/>
              <a:t>Ideal is 5</a:t>
            </a:r>
          </a:p>
          <a:p>
            <a:r>
              <a:rPr lang="en-US" dirty="0" smtClean="0"/>
              <a:t>HR next-to-last (30m - 45m)</a:t>
            </a:r>
          </a:p>
          <a:p>
            <a:r>
              <a:rPr lang="en-US" dirty="0" smtClean="0"/>
              <a:t>Manager last (1h – 1 ½h)</a:t>
            </a:r>
          </a:p>
        </p:txBody>
      </p:sp>
    </p:spTree>
    <p:extLst>
      <p:ext uri="{BB962C8B-B14F-4D97-AF65-F5344CB8AC3E}">
        <p14:creationId xmlns:p14="http://schemas.microsoft.com/office/powerpoint/2010/main" val="198247703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Process</a:t>
            </a:r>
            <a:endParaRPr lang="en-US" dirty="0"/>
          </a:p>
        </p:txBody>
      </p:sp>
      <p:sp>
        <p:nvSpPr>
          <p:cNvPr id="3" name="Content Placeholder 2"/>
          <p:cNvSpPr>
            <a:spLocks noGrp="1"/>
          </p:cNvSpPr>
          <p:nvPr>
            <p:ph idx="1"/>
          </p:nvPr>
        </p:nvSpPr>
        <p:spPr/>
        <p:txBody>
          <a:bodyPr/>
          <a:lstStyle/>
          <a:p>
            <a:r>
              <a:rPr lang="en-US" dirty="0" smtClean="0"/>
              <a:t>People</a:t>
            </a:r>
          </a:p>
          <a:p>
            <a:r>
              <a:rPr lang="en-US" dirty="0" smtClean="0"/>
              <a:t>Format</a:t>
            </a:r>
          </a:p>
          <a:p>
            <a:r>
              <a:rPr lang="en-US" dirty="0" smtClean="0"/>
              <a:t>Content</a:t>
            </a:r>
            <a:endParaRPr lang="en-US" dirty="0"/>
          </a:p>
        </p:txBody>
      </p:sp>
    </p:spTree>
    <p:extLst>
      <p:ext uri="{BB962C8B-B14F-4D97-AF65-F5344CB8AC3E}">
        <p14:creationId xmlns:p14="http://schemas.microsoft.com/office/powerpoint/2010/main" val="410526960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Process</a:t>
            </a:r>
            <a:endParaRPr lang="en-US" dirty="0"/>
          </a:p>
        </p:txBody>
      </p:sp>
      <p:sp>
        <p:nvSpPr>
          <p:cNvPr id="3" name="Content Placeholder 2"/>
          <p:cNvSpPr>
            <a:spLocks noGrp="1"/>
          </p:cNvSpPr>
          <p:nvPr>
            <p:ph idx="1"/>
          </p:nvPr>
        </p:nvSpPr>
        <p:spPr/>
        <p:txBody>
          <a:bodyPr>
            <a:normAutofit/>
          </a:bodyPr>
          <a:lstStyle/>
          <a:p>
            <a:r>
              <a:rPr lang="en-US" dirty="0" smtClean="0"/>
              <a:t>With presentation, lunch, 1 hour per person and more for the manager, that’s a very long day</a:t>
            </a:r>
          </a:p>
          <a:p>
            <a:r>
              <a:rPr lang="en-US" dirty="0" smtClean="0"/>
              <a:t>Consider doubling up peers</a:t>
            </a:r>
          </a:p>
          <a:p>
            <a:r>
              <a:rPr lang="en-US" dirty="0" smtClean="0"/>
              <a:t>Leave at least an hour for lunch</a:t>
            </a:r>
          </a:p>
          <a:p>
            <a:pPr lvl="1"/>
            <a:r>
              <a:rPr lang="en-US" dirty="0" smtClean="0"/>
              <a:t>But with a peer, talking casually</a:t>
            </a:r>
          </a:p>
          <a:p>
            <a:endParaRPr lang="en-US" dirty="0" smtClean="0"/>
          </a:p>
        </p:txBody>
      </p:sp>
    </p:spTree>
    <p:extLst>
      <p:ext uri="{BB962C8B-B14F-4D97-AF65-F5344CB8AC3E}">
        <p14:creationId xmlns:p14="http://schemas.microsoft.com/office/powerpoint/2010/main" val="131284360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Phone Screen</a:t>
            </a:r>
          </a:p>
        </p:txBody>
      </p:sp>
      <p:sp>
        <p:nvSpPr>
          <p:cNvPr id="3" name="Content Placeholder 2"/>
          <p:cNvSpPr>
            <a:spLocks noGrp="1"/>
          </p:cNvSpPr>
          <p:nvPr>
            <p:ph idx="1"/>
          </p:nvPr>
        </p:nvSpPr>
        <p:spPr/>
        <p:txBody>
          <a:bodyPr/>
          <a:lstStyle/>
          <a:p>
            <a:r>
              <a:rPr lang="en-US" dirty="0" smtClean="0"/>
              <a:t>Done by the manager</a:t>
            </a:r>
          </a:p>
          <a:p>
            <a:pPr lvl="1"/>
            <a:r>
              <a:rPr lang="en-US" dirty="0" smtClean="0"/>
              <a:t>Or maybe the senior technical lead</a:t>
            </a:r>
          </a:p>
          <a:p>
            <a:r>
              <a:rPr lang="en-US" dirty="0" smtClean="0"/>
              <a:t>One full hour</a:t>
            </a:r>
            <a:endParaRPr lang="en-US" dirty="0"/>
          </a:p>
        </p:txBody>
      </p:sp>
    </p:spTree>
    <p:extLst>
      <p:ext uri="{BB962C8B-B14F-4D97-AF65-F5344CB8AC3E}">
        <p14:creationId xmlns:p14="http://schemas.microsoft.com/office/powerpoint/2010/main" val="19330965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Phone </a:t>
            </a:r>
            <a:r>
              <a:rPr lang="en-US" dirty="0"/>
              <a:t>S</a:t>
            </a:r>
            <a:r>
              <a:rPr lang="en-US" dirty="0" smtClean="0"/>
              <a:t>creen</a:t>
            </a:r>
            <a:endParaRPr lang="en-US" dirty="0"/>
          </a:p>
        </p:txBody>
      </p:sp>
      <p:sp>
        <p:nvSpPr>
          <p:cNvPr id="3" name="Content Placeholder 2"/>
          <p:cNvSpPr>
            <a:spLocks noGrp="1"/>
          </p:cNvSpPr>
          <p:nvPr>
            <p:ph idx="1"/>
          </p:nvPr>
        </p:nvSpPr>
        <p:spPr/>
        <p:txBody>
          <a:bodyPr/>
          <a:lstStyle/>
          <a:p>
            <a:r>
              <a:rPr lang="en-US" dirty="0" smtClean="0"/>
              <a:t>Done by the manager</a:t>
            </a:r>
          </a:p>
          <a:p>
            <a:r>
              <a:rPr lang="en-US" dirty="0" smtClean="0"/>
              <a:t>1 full hour</a:t>
            </a:r>
          </a:p>
          <a:p>
            <a:pPr lvl="1"/>
            <a:r>
              <a:rPr lang="en-US" dirty="0" smtClean="0"/>
              <a:t>15m fizzbuzz-y questions</a:t>
            </a:r>
          </a:p>
          <a:p>
            <a:pPr lvl="1"/>
            <a:r>
              <a:rPr lang="en-US" dirty="0" smtClean="0"/>
              <a:t>15m recent project by candidate</a:t>
            </a:r>
          </a:p>
          <a:p>
            <a:pPr lvl="1"/>
            <a:r>
              <a:rPr lang="en-US" dirty="0" smtClean="0"/>
              <a:t>15m upcoming projects at employer</a:t>
            </a:r>
          </a:p>
          <a:p>
            <a:pPr lvl="2"/>
            <a:r>
              <a:rPr lang="en-US" dirty="0" smtClean="0"/>
              <a:t>(why you are hiring another sysadmin)</a:t>
            </a:r>
          </a:p>
          <a:p>
            <a:pPr lvl="1"/>
            <a:r>
              <a:rPr lang="en-US" dirty="0" smtClean="0"/>
              <a:t>15m questions from candidate</a:t>
            </a:r>
            <a:endParaRPr lang="en-US" dirty="0"/>
          </a:p>
        </p:txBody>
      </p:sp>
    </p:spTree>
    <p:extLst>
      <p:ext uri="{BB962C8B-B14F-4D97-AF65-F5344CB8AC3E}">
        <p14:creationId xmlns:p14="http://schemas.microsoft.com/office/powerpoint/2010/main" val="410838686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Fizz Buzz?</a:t>
            </a:r>
            <a:endParaRPr lang="en-US" dirty="0"/>
          </a:p>
        </p:txBody>
      </p:sp>
      <p:sp>
        <p:nvSpPr>
          <p:cNvPr id="3" name="Content Placeholder 2"/>
          <p:cNvSpPr>
            <a:spLocks noGrp="1"/>
          </p:cNvSpPr>
          <p:nvPr>
            <p:ph idx="1"/>
          </p:nvPr>
        </p:nvSpPr>
        <p:spPr/>
        <p:txBody>
          <a:bodyPr/>
          <a:lstStyle/>
          <a:p>
            <a:r>
              <a:rPr lang="en-US" dirty="0" smtClean="0"/>
              <a:t>For the numbers 1 to 100 …</a:t>
            </a:r>
          </a:p>
          <a:p>
            <a:r>
              <a:rPr lang="en-US" dirty="0"/>
              <a:t>1, 2, fizz, 4, buzz, fizz, 7, 8, fizz, buzz, 11, fizz, 13, 14, </a:t>
            </a:r>
            <a:r>
              <a:rPr lang="en-US" dirty="0" err="1"/>
              <a:t>fizzbuzz</a:t>
            </a:r>
            <a:r>
              <a:rPr lang="en-US" dirty="0"/>
              <a:t>, …</a:t>
            </a:r>
          </a:p>
          <a:p>
            <a:endParaRPr lang="en-US" dirty="0"/>
          </a:p>
        </p:txBody>
      </p:sp>
    </p:spTree>
    <p:extLst>
      <p:ext uri="{BB962C8B-B14F-4D97-AF65-F5344CB8AC3E}">
        <p14:creationId xmlns:p14="http://schemas.microsoft.com/office/powerpoint/2010/main" val="19330965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Fizz Buzz?</a:t>
            </a:r>
            <a:endParaRPr lang="en-US" dirty="0"/>
          </a:p>
        </p:txBody>
      </p:sp>
      <p:sp>
        <p:nvSpPr>
          <p:cNvPr id="3" name="Content Placeholder 2"/>
          <p:cNvSpPr>
            <a:spLocks noGrp="1"/>
          </p:cNvSpPr>
          <p:nvPr>
            <p:ph idx="1"/>
          </p:nvPr>
        </p:nvSpPr>
        <p:spPr/>
        <p:txBody>
          <a:bodyPr/>
          <a:lstStyle/>
          <a:p>
            <a:r>
              <a:rPr lang="en-US" b="1" dirty="0" smtClean="0">
                <a:solidFill>
                  <a:srgbClr val="FF0000"/>
                </a:solidFill>
              </a:rPr>
              <a:t>Very</a:t>
            </a:r>
            <a:r>
              <a:rPr lang="en-US" dirty="0" smtClean="0"/>
              <a:t> simple programming test</a:t>
            </a:r>
          </a:p>
          <a:p>
            <a:r>
              <a:rPr lang="en-US" dirty="0" smtClean="0"/>
              <a:t>1, 2, fizz, 4, buzz, fizz, 7, 8, fizz, buzz, 11, fizz, 13, 14, fizzbuzz, …</a:t>
            </a:r>
            <a:endParaRPr lang="en-US" dirty="0"/>
          </a:p>
        </p:txBody>
      </p:sp>
    </p:spTree>
    <p:extLst>
      <p:ext uri="{BB962C8B-B14F-4D97-AF65-F5344CB8AC3E}">
        <p14:creationId xmlns:p14="http://schemas.microsoft.com/office/powerpoint/2010/main" val="342542355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Fizz Buzz?</a:t>
            </a:r>
            <a:endParaRPr lang="en-US" dirty="0"/>
          </a:p>
        </p:txBody>
      </p:sp>
      <p:sp>
        <p:nvSpPr>
          <p:cNvPr id="3" name="Content Placeholder 2"/>
          <p:cNvSpPr>
            <a:spLocks noGrp="1"/>
          </p:cNvSpPr>
          <p:nvPr>
            <p:ph idx="1"/>
          </p:nvPr>
        </p:nvSpPr>
        <p:spPr/>
        <p:txBody>
          <a:bodyPr/>
          <a:lstStyle/>
          <a:p>
            <a:r>
              <a:rPr lang="en-US" dirty="0" smtClean="0"/>
              <a:t>No good equivalent for </a:t>
            </a:r>
            <a:r>
              <a:rPr lang="en-US" dirty="0" err="1" smtClean="0"/>
              <a:t>sysadmins</a:t>
            </a:r>
            <a:endParaRPr lang="en-US" dirty="0"/>
          </a:p>
        </p:txBody>
      </p:sp>
    </p:spTree>
    <p:extLst>
      <p:ext uri="{BB962C8B-B14F-4D97-AF65-F5344CB8AC3E}">
        <p14:creationId xmlns:p14="http://schemas.microsoft.com/office/powerpoint/2010/main" val="1933096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Latest Slides</a:t>
            </a:r>
            <a:endParaRPr lang="en-US" dirty="0"/>
          </a:p>
        </p:txBody>
      </p:sp>
      <p:sp>
        <p:nvSpPr>
          <p:cNvPr id="3" name="Subtitle 2"/>
          <p:cNvSpPr>
            <a:spLocks noGrp="1"/>
          </p:cNvSpPr>
          <p:nvPr>
            <p:ph idx="1"/>
          </p:nvPr>
        </p:nvSpPr>
        <p:spPr/>
        <p:txBody>
          <a:bodyPr>
            <a:normAutofit/>
          </a:bodyPr>
          <a:lstStyle/>
          <a:p>
            <a:pPr>
              <a:lnSpc>
                <a:spcPct val="90000"/>
              </a:lnSpc>
            </a:pPr>
            <a:r>
              <a:rPr lang="en-US" sz="3600" dirty="0" smtClean="0">
                <a:solidFill>
                  <a:srgbClr val="FFFF00"/>
                </a:solidFill>
              </a:rPr>
              <a:t>http://menlo.com/lisa-2013/m5</a:t>
            </a:r>
          </a:p>
          <a:p>
            <a:pPr>
              <a:lnSpc>
                <a:spcPct val="90000"/>
              </a:lnSpc>
            </a:pPr>
            <a:r>
              <a:rPr lang="en-US" sz="3600"/>
              <a:t>Also on USB keys being passed around</a:t>
            </a:r>
          </a:p>
          <a:p>
            <a:pPr>
              <a:lnSpc>
                <a:spcPct val="90000"/>
              </a:lnSpc>
            </a:pPr>
            <a:r>
              <a:rPr lang="en-US" sz="3600" smtClean="0"/>
              <a:t>For </a:t>
            </a:r>
            <a:r>
              <a:rPr lang="en-US" sz="3600" dirty="0"/>
              <a:t>personal use only</a:t>
            </a:r>
          </a:p>
          <a:p>
            <a:pPr>
              <a:lnSpc>
                <a:spcPct val="90000"/>
              </a:lnSpc>
            </a:pPr>
            <a:r>
              <a:rPr lang="en-US" sz="3600" dirty="0"/>
              <a:t>Please don’t redistribute</a:t>
            </a:r>
          </a:p>
          <a:p>
            <a:endParaRPr lang="en-US" sz="3600" dirty="0">
              <a:solidFill>
                <a:srgbClr val="FFFF00"/>
              </a:solidFill>
            </a:endParaRPr>
          </a:p>
        </p:txBody>
      </p:sp>
    </p:spTree>
    <p:extLst>
      <p:ext uri="{BB962C8B-B14F-4D97-AF65-F5344CB8AC3E}">
        <p14:creationId xmlns:p14="http://schemas.microsoft.com/office/powerpoint/2010/main" val="79756575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Fizz Buzz?</a:t>
            </a:r>
            <a:endParaRPr lang="en-US" dirty="0"/>
          </a:p>
        </p:txBody>
      </p:sp>
      <p:sp>
        <p:nvSpPr>
          <p:cNvPr id="3" name="Content Placeholder 2"/>
          <p:cNvSpPr>
            <a:spLocks noGrp="1"/>
          </p:cNvSpPr>
          <p:nvPr>
            <p:ph idx="1"/>
          </p:nvPr>
        </p:nvSpPr>
        <p:spPr/>
        <p:txBody>
          <a:bodyPr/>
          <a:lstStyle/>
          <a:p>
            <a:r>
              <a:rPr lang="en-US" dirty="0" smtClean="0"/>
              <a:t>No direct equivalent for sysadmins</a:t>
            </a:r>
          </a:p>
          <a:p>
            <a:r>
              <a:rPr lang="en-US" dirty="0" smtClean="0"/>
              <a:t>Here are three I think come close</a:t>
            </a:r>
          </a:p>
          <a:p>
            <a:pPr lvl="1"/>
            <a:r>
              <a:rPr lang="en-US" dirty="0" smtClean="0"/>
              <a:t>How to install/update/remove a package?</a:t>
            </a:r>
          </a:p>
          <a:p>
            <a:pPr lvl="1"/>
            <a:r>
              <a:rPr lang="en-US" dirty="0" smtClean="0"/>
              <a:t>How to start/stop/restart a service?</a:t>
            </a:r>
          </a:p>
          <a:p>
            <a:pPr lvl="1"/>
            <a:r>
              <a:rPr lang="en-US" dirty="0" smtClean="0"/>
              <a:t>What is the most basic purpose of DNS?</a:t>
            </a:r>
            <a:endParaRPr lang="en-US" sz="9600" dirty="0">
              <a:solidFill>
                <a:srgbClr val="FF00FF"/>
              </a:solidFill>
            </a:endParaRPr>
          </a:p>
          <a:p>
            <a:pPr lvl="2"/>
            <a:r>
              <a:rPr lang="en-US" dirty="0" smtClean="0"/>
              <a:t>Looking for “translate between host names and IP addresses”</a:t>
            </a:r>
          </a:p>
        </p:txBody>
      </p:sp>
    </p:spTree>
    <p:extLst>
      <p:ext uri="{BB962C8B-B14F-4D97-AF65-F5344CB8AC3E}">
        <p14:creationId xmlns:p14="http://schemas.microsoft.com/office/powerpoint/2010/main" val="61986098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Fizz Buzz?</a:t>
            </a:r>
            <a:endParaRPr lang="en-US" dirty="0"/>
          </a:p>
        </p:txBody>
      </p:sp>
      <p:sp>
        <p:nvSpPr>
          <p:cNvPr id="3" name="Content Placeholder 2"/>
          <p:cNvSpPr>
            <a:spLocks noGrp="1"/>
          </p:cNvSpPr>
          <p:nvPr>
            <p:ph idx="1"/>
          </p:nvPr>
        </p:nvSpPr>
        <p:spPr/>
        <p:txBody>
          <a:bodyPr/>
          <a:lstStyle/>
          <a:p>
            <a:r>
              <a:rPr lang="en-US" dirty="0" smtClean="0"/>
              <a:t>No good equivalent for </a:t>
            </a:r>
            <a:r>
              <a:rPr lang="en-US" dirty="0" err="1" smtClean="0"/>
              <a:t>sysadmins</a:t>
            </a:r>
            <a:endParaRPr lang="en-US" dirty="0"/>
          </a:p>
        </p:txBody>
      </p:sp>
    </p:spTree>
    <p:extLst>
      <p:ext uri="{BB962C8B-B14F-4D97-AF65-F5344CB8AC3E}">
        <p14:creationId xmlns:p14="http://schemas.microsoft.com/office/powerpoint/2010/main" val="35202017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Fizz Buzz?</a:t>
            </a:r>
            <a:endParaRPr lang="en-US" dirty="0"/>
          </a:p>
        </p:txBody>
      </p:sp>
      <p:sp>
        <p:nvSpPr>
          <p:cNvPr id="3" name="Content Placeholder 2"/>
          <p:cNvSpPr>
            <a:spLocks noGrp="1"/>
          </p:cNvSpPr>
          <p:nvPr>
            <p:ph idx="1"/>
          </p:nvPr>
        </p:nvSpPr>
        <p:spPr/>
        <p:txBody>
          <a:bodyPr/>
          <a:lstStyle/>
          <a:p>
            <a:r>
              <a:rPr lang="en-US" dirty="0" smtClean="0"/>
              <a:t>Yes, those are </a:t>
            </a:r>
            <a:r>
              <a:rPr lang="en-US" b="1" dirty="0" smtClean="0">
                <a:solidFill>
                  <a:srgbClr val="FF0000"/>
                </a:solidFill>
              </a:rPr>
              <a:t>very</a:t>
            </a:r>
            <a:r>
              <a:rPr lang="en-US" dirty="0" smtClean="0"/>
              <a:t> simple questions</a:t>
            </a:r>
          </a:p>
          <a:p>
            <a:r>
              <a:rPr lang="en-US" dirty="0" smtClean="0"/>
              <a:t>They’re only meant to eliminate people who have no business claiming to already be a </a:t>
            </a:r>
            <a:r>
              <a:rPr lang="en-US" dirty="0" err="1" smtClean="0"/>
              <a:t>sysadmin</a:t>
            </a:r>
            <a:endParaRPr lang="en-US" dirty="0" smtClean="0"/>
          </a:p>
          <a:p>
            <a:r>
              <a:rPr lang="en-US" dirty="0" smtClean="0"/>
              <a:t>Sadly, they’re enough to eliminate more than a few candidates</a:t>
            </a:r>
          </a:p>
        </p:txBody>
      </p:sp>
    </p:spTree>
    <p:extLst>
      <p:ext uri="{BB962C8B-B14F-4D97-AF65-F5344CB8AC3E}">
        <p14:creationId xmlns:p14="http://schemas.microsoft.com/office/powerpoint/2010/main" val="172197596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Presentation</a:t>
            </a:r>
            <a:endParaRPr lang="en-US" dirty="0"/>
          </a:p>
        </p:txBody>
      </p:sp>
      <p:sp>
        <p:nvSpPr>
          <p:cNvPr id="3" name="Content Placeholder 2"/>
          <p:cNvSpPr>
            <a:spLocks noGrp="1"/>
          </p:cNvSpPr>
          <p:nvPr>
            <p:ph idx="1"/>
          </p:nvPr>
        </p:nvSpPr>
        <p:spPr/>
        <p:txBody>
          <a:bodyPr/>
          <a:lstStyle/>
          <a:p>
            <a:r>
              <a:rPr lang="en-US" dirty="0" smtClean="0"/>
              <a:t>Given </a:t>
            </a:r>
            <a:r>
              <a:rPr lang="en-US" b="1" dirty="0" smtClean="0">
                <a:solidFill>
                  <a:srgbClr val="FF0000"/>
                </a:solidFill>
              </a:rPr>
              <a:t>by the candidate</a:t>
            </a:r>
          </a:p>
          <a:p>
            <a:r>
              <a:rPr lang="en-US" dirty="0" smtClean="0"/>
              <a:t>One full hour</a:t>
            </a:r>
          </a:p>
          <a:p>
            <a:r>
              <a:rPr lang="en-US" dirty="0" smtClean="0"/>
              <a:t>Includes all interviewers</a:t>
            </a:r>
          </a:p>
        </p:txBody>
      </p:sp>
    </p:spTree>
    <p:extLst>
      <p:ext uri="{BB962C8B-B14F-4D97-AF65-F5344CB8AC3E}">
        <p14:creationId xmlns:p14="http://schemas.microsoft.com/office/powerpoint/2010/main" val="193309654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Presentation</a:t>
            </a:r>
            <a:endParaRPr lang="en-US" dirty="0"/>
          </a:p>
        </p:txBody>
      </p:sp>
      <p:sp>
        <p:nvSpPr>
          <p:cNvPr id="3" name="Content Placeholder 2"/>
          <p:cNvSpPr>
            <a:spLocks noGrp="1"/>
          </p:cNvSpPr>
          <p:nvPr>
            <p:ph idx="1"/>
          </p:nvPr>
        </p:nvSpPr>
        <p:spPr/>
        <p:txBody>
          <a:bodyPr>
            <a:normAutofit/>
          </a:bodyPr>
          <a:lstStyle/>
          <a:p>
            <a:r>
              <a:rPr lang="en-US" dirty="0" smtClean="0"/>
              <a:t>1 full hour</a:t>
            </a:r>
          </a:p>
          <a:p>
            <a:pPr lvl="1"/>
            <a:r>
              <a:rPr lang="en-US" dirty="0" smtClean="0"/>
              <a:t>Introduction and resume overview (5m)</a:t>
            </a:r>
          </a:p>
          <a:p>
            <a:pPr lvl="1"/>
            <a:r>
              <a:rPr lang="en-US" dirty="0" smtClean="0"/>
              <a:t>Project discussion (40m)</a:t>
            </a:r>
          </a:p>
          <a:p>
            <a:pPr lvl="1"/>
            <a:r>
              <a:rPr lang="en-US" dirty="0" smtClean="0"/>
              <a:t>Questions (15m)</a:t>
            </a:r>
          </a:p>
          <a:p>
            <a:r>
              <a:rPr lang="en-US" dirty="0" smtClean="0"/>
              <a:t>Manager, whole group, maybe other </a:t>
            </a:r>
            <a:r>
              <a:rPr lang="en-US" dirty="0"/>
              <a:t>managers or tech. </a:t>
            </a:r>
            <a:r>
              <a:rPr lang="en-US" dirty="0" smtClean="0"/>
              <a:t>leads</a:t>
            </a:r>
            <a:endParaRPr lang="en-US" dirty="0"/>
          </a:p>
          <a:p>
            <a:pPr lvl="1"/>
            <a:r>
              <a:rPr lang="en-US" dirty="0"/>
              <a:t>Maybe the candidate would be a better fit for a different group or position</a:t>
            </a:r>
          </a:p>
          <a:p>
            <a:endParaRPr lang="en-US" dirty="0"/>
          </a:p>
        </p:txBody>
      </p:sp>
    </p:spTree>
    <p:extLst>
      <p:ext uri="{BB962C8B-B14F-4D97-AF65-F5344CB8AC3E}">
        <p14:creationId xmlns:p14="http://schemas.microsoft.com/office/powerpoint/2010/main" val="314853291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 !</a:t>
            </a:r>
            <a:endParaRPr lang="en-US" dirty="0"/>
          </a:p>
        </p:txBody>
      </p:sp>
      <p:sp>
        <p:nvSpPr>
          <p:cNvPr id="3" name="Content Placeholder 2"/>
          <p:cNvSpPr>
            <a:spLocks noGrp="1"/>
          </p:cNvSpPr>
          <p:nvPr>
            <p:ph idx="1"/>
          </p:nvPr>
        </p:nvSpPr>
        <p:spPr/>
        <p:txBody>
          <a:bodyPr/>
          <a:lstStyle/>
          <a:p>
            <a:r>
              <a:rPr lang="en-US" dirty="0"/>
              <a:t>“But </a:t>
            </a:r>
            <a:r>
              <a:rPr lang="en-US" dirty="0" err="1"/>
              <a:t>sysadmins</a:t>
            </a:r>
            <a:r>
              <a:rPr lang="en-US" dirty="0"/>
              <a:t> </a:t>
            </a:r>
            <a:r>
              <a:rPr lang="en-US" b="1" dirty="0">
                <a:solidFill>
                  <a:srgbClr val="FF0000"/>
                </a:solidFill>
              </a:rPr>
              <a:t>hate</a:t>
            </a:r>
            <a:r>
              <a:rPr lang="en-US" dirty="0"/>
              <a:t> giving presentations”</a:t>
            </a:r>
          </a:p>
          <a:p>
            <a:r>
              <a:rPr lang="en-US" dirty="0" smtClean="0"/>
              <a:t>Deal with it.</a:t>
            </a:r>
            <a:endParaRPr lang="en-US" dirty="0"/>
          </a:p>
        </p:txBody>
      </p:sp>
    </p:spTree>
    <p:extLst>
      <p:ext uri="{BB962C8B-B14F-4D97-AF65-F5344CB8AC3E}">
        <p14:creationId xmlns:p14="http://schemas.microsoft.com/office/powerpoint/2010/main" val="193309654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 !</a:t>
            </a:r>
            <a:endParaRPr lang="en-US" dirty="0"/>
          </a:p>
        </p:txBody>
      </p:sp>
      <p:sp>
        <p:nvSpPr>
          <p:cNvPr id="3" name="Content Placeholder 2"/>
          <p:cNvSpPr>
            <a:spLocks noGrp="1"/>
          </p:cNvSpPr>
          <p:nvPr>
            <p:ph idx="1"/>
          </p:nvPr>
        </p:nvSpPr>
        <p:spPr/>
        <p:txBody>
          <a:bodyPr/>
          <a:lstStyle/>
          <a:p>
            <a:r>
              <a:rPr lang="en-US" dirty="0" smtClean="0"/>
              <a:t>“But sysadmins </a:t>
            </a:r>
            <a:r>
              <a:rPr lang="en-US" b="1" dirty="0" smtClean="0">
                <a:solidFill>
                  <a:srgbClr val="FF0000"/>
                </a:solidFill>
              </a:rPr>
              <a:t>hate</a:t>
            </a:r>
            <a:r>
              <a:rPr lang="en-US" dirty="0" smtClean="0"/>
              <a:t> giving presentations”</a:t>
            </a:r>
          </a:p>
          <a:p>
            <a:r>
              <a:rPr lang="en-US" dirty="0" smtClean="0"/>
              <a:t>“They’re really bad at it”</a:t>
            </a:r>
          </a:p>
          <a:p>
            <a:r>
              <a:rPr lang="en-US" dirty="0" smtClean="0"/>
              <a:t>They need to be able to do it</a:t>
            </a:r>
          </a:p>
          <a:p>
            <a:r>
              <a:rPr lang="en-US" dirty="0" smtClean="0"/>
              <a:t>Give them plenty of time to prepare</a:t>
            </a:r>
          </a:p>
          <a:p>
            <a:r>
              <a:rPr lang="en-US" dirty="0" smtClean="0"/>
              <a:t>Review their slides at least once</a:t>
            </a:r>
          </a:p>
          <a:p>
            <a:r>
              <a:rPr lang="en-US" dirty="0" smtClean="0"/>
              <a:t>Talking about stuff they did should be easy</a:t>
            </a:r>
          </a:p>
          <a:p>
            <a:r>
              <a:rPr lang="en-US" dirty="0" smtClean="0"/>
              <a:t>Communication is important</a:t>
            </a:r>
            <a:endParaRPr lang="en-US" dirty="0"/>
          </a:p>
        </p:txBody>
      </p:sp>
    </p:spTree>
    <p:extLst>
      <p:ext uri="{BB962C8B-B14F-4D97-AF65-F5344CB8AC3E}">
        <p14:creationId xmlns:p14="http://schemas.microsoft.com/office/powerpoint/2010/main" val="10474480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 !</a:t>
            </a:r>
            <a:endParaRPr lang="en-US" dirty="0"/>
          </a:p>
        </p:txBody>
      </p:sp>
      <p:sp>
        <p:nvSpPr>
          <p:cNvPr id="3" name="Content Placeholder 2"/>
          <p:cNvSpPr>
            <a:spLocks noGrp="1"/>
          </p:cNvSpPr>
          <p:nvPr>
            <p:ph idx="1"/>
          </p:nvPr>
        </p:nvSpPr>
        <p:spPr/>
        <p:txBody>
          <a:bodyPr/>
          <a:lstStyle/>
          <a:p>
            <a:r>
              <a:rPr lang="en-US" dirty="0" smtClean="0"/>
              <a:t>No, really</a:t>
            </a:r>
          </a:p>
          <a:p>
            <a:r>
              <a:rPr lang="en-US" dirty="0" smtClean="0"/>
              <a:t>Think about it …</a:t>
            </a:r>
          </a:p>
          <a:p>
            <a:r>
              <a:rPr lang="en-US" dirty="0" smtClean="0"/>
              <a:t>Communication is vital</a:t>
            </a:r>
          </a:p>
          <a:p>
            <a:r>
              <a:rPr lang="en-US" dirty="0" smtClean="0"/>
              <a:t>And talking about stuff you know should be easy</a:t>
            </a:r>
            <a:endParaRPr lang="en-US" dirty="0"/>
          </a:p>
        </p:txBody>
      </p:sp>
    </p:spTree>
    <p:extLst>
      <p:ext uri="{BB962C8B-B14F-4D97-AF65-F5344CB8AC3E}">
        <p14:creationId xmlns:p14="http://schemas.microsoft.com/office/powerpoint/2010/main" val="75395808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 !</a:t>
            </a:r>
            <a:endParaRPr lang="en-US" dirty="0"/>
          </a:p>
        </p:txBody>
      </p:sp>
      <p:sp>
        <p:nvSpPr>
          <p:cNvPr id="3" name="Content Placeholder 2"/>
          <p:cNvSpPr>
            <a:spLocks noGrp="1"/>
          </p:cNvSpPr>
          <p:nvPr>
            <p:ph idx="1"/>
          </p:nvPr>
        </p:nvSpPr>
        <p:spPr>
          <a:xfrm>
            <a:off x="457200" y="1905000"/>
            <a:ext cx="8229600" cy="4572000"/>
          </a:xfrm>
        </p:spPr>
        <p:txBody>
          <a:bodyPr/>
          <a:lstStyle/>
          <a:p>
            <a:r>
              <a:rPr lang="en-US" dirty="0" smtClean="0"/>
              <a:t>Communication is a </a:t>
            </a:r>
            <a:r>
              <a:rPr lang="en-US" b="1" dirty="0" smtClean="0">
                <a:solidFill>
                  <a:srgbClr val="FF0000"/>
                </a:solidFill>
              </a:rPr>
              <a:t>critical</a:t>
            </a:r>
            <a:r>
              <a:rPr lang="en-US" dirty="0" smtClean="0"/>
              <a:t> skill for </a:t>
            </a:r>
            <a:r>
              <a:rPr lang="en-US" dirty="0" err="1" smtClean="0"/>
              <a:t>sysadmins</a:t>
            </a:r>
            <a:endParaRPr lang="en-US" dirty="0" smtClean="0"/>
          </a:p>
          <a:p>
            <a:r>
              <a:rPr lang="en-US" dirty="0" smtClean="0"/>
              <a:t>Being able to present ideas to your team is pretty much a </a:t>
            </a:r>
            <a:r>
              <a:rPr lang="en-US" b="1" dirty="0" smtClean="0">
                <a:solidFill>
                  <a:srgbClr val="FF0000"/>
                </a:solidFill>
              </a:rPr>
              <a:t>requirement</a:t>
            </a:r>
          </a:p>
          <a:p>
            <a:r>
              <a:rPr lang="en-US" dirty="0" smtClean="0"/>
              <a:t>Talking about something you did should be trivial</a:t>
            </a:r>
          </a:p>
          <a:p>
            <a:r>
              <a:rPr lang="en-US" dirty="0" smtClean="0"/>
              <a:t>Not looking for great presentation, just “good enough”</a:t>
            </a:r>
            <a:endParaRPr lang="en-US" dirty="0"/>
          </a:p>
        </p:txBody>
      </p:sp>
    </p:spTree>
    <p:extLst>
      <p:ext uri="{BB962C8B-B14F-4D97-AF65-F5344CB8AC3E}">
        <p14:creationId xmlns:p14="http://schemas.microsoft.com/office/powerpoint/2010/main" val="7539580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1-on-1 Interviews</a:t>
            </a:r>
          </a:p>
        </p:txBody>
      </p:sp>
      <p:sp>
        <p:nvSpPr>
          <p:cNvPr id="3" name="Content Placeholder 2"/>
          <p:cNvSpPr>
            <a:spLocks noGrp="1"/>
          </p:cNvSpPr>
          <p:nvPr>
            <p:ph idx="1"/>
          </p:nvPr>
        </p:nvSpPr>
        <p:spPr/>
        <p:txBody>
          <a:bodyPr/>
          <a:lstStyle/>
          <a:p>
            <a:r>
              <a:rPr lang="en-US" dirty="0" smtClean="0"/>
              <a:t>About 45 minutes of the candidate answering questions</a:t>
            </a:r>
          </a:p>
          <a:p>
            <a:r>
              <a:rPr lang="en-US" dirty="0" smtClean="0"/>
              <a:t>Leave 15 minutes for the candidate to </a:t>
            </a:r>
            <a:r>
              <a:rPr lang="en-US" b="1" dirty="0" smtClean="0">
                <a:solidFill>
                  <a:srgbClr val="FF0000"/>
                </a:solidFill>
              </a:rPr>
              <a:t>ask</a:t>
            </a:r>
            <a:r>
              <a:rPr lang="en-US" dirty="0" smtClean="0"/>
              <a:t> questions</a:t>
            </a:r>
            <a:endParaRPr lang="en-US" dirty="0"/>
          </a:p>
        </p:txBody>
      </p:sp>
    </p:spTree>
    <p:extLst>
      <p:ext uri="{BB962C8B-B14F-4D97-AF65-F5344CB8AC3E}">
        <p14:creationId xmlns:p14="http://schemas.microsoft.com/office/powerpoint/2010/main" val="1933096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a:t>
            </a:r>
            <a:endParaRPr lang="en-US" dirty="0"/>
          </a:p>
        </p:txBody>
      </p:sp>
      <p:sp>
        <p:nvSpPr>
          <p:cNvPr id="3" name="Content Placeholder 2"/>
          <p:cNvSpPr>
            <a:spLocks noGrp="1"/>
          </p:cNvSpPr>
          <p:nvPr>
            <p:ph idx="1"/>
          </p:nvPr>
        </p:nvSpPr>
        <p:spPr/>
        <p:txBody>
          <a:bodyPr/>
          <a:lstStyle/>
          <a:p>
            <a:r>
              <a:rPr lang="en-US" dirty="0" smtClean="0"/>
              <a:t>  9:00 – 10:30	Presentation</a:t>
            </a:r>
          </a:p>
          <a:p>
            <a:r>
              <a:rPr lang="en-US" dirty="0" smtClean="0"/>
              <a:t>10:30 – 11:00	Break</a:t>
            </a:r>
          </a:p>
          <a:p>
            <a:r>
              <a:rPr lang="en-US" dirty="0" smtClean="0"/>
              <a:t>11:00 – 12:30	Presentation</a:t>
            </a:r>
          </a:p>
          <a:p>
            <a:r>
              <a:rPr lang="en-US" dirty="0" smtClean="0"/>
              <a:t>12:30 –   1:30	Lunch</a:t>
            </a:r>
          </a:p>
          <a:p>
            <a:endParaRPr lang="en-US" dirty="0"/>
          </a:p>
        </p:txBody>
      </p:sp>
    </p:spTree>
    <p:extLst>
      <p:ext uri="{BB962C8B-B14F-4D97-AF65-F5344CB8AC3E}">
        <p14:creationId xmlns:p14="http://schemas.microsoft.com/office/powerpoint/2010/main" val="131473070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1-on-1 Interviews</a:t>
            </a:r>
            <a:endParaRPr lang="en-US" dirty="0"/>
          </a:p>
        </p:txBody>
      </p:sp>
      <p:sp>
        <p:nvSpPr>
          <p:cNvPr id="3" name="Content Placeholder 2"/>
          <p:cNvSpPr>
            <a:spLocks noGrp="1"/>
          </p:cNvSpPr>
          <p:nvPr>
            <p:ph idx="1"/>
          </p:nvPr>
        </p:nvSpPr>
        <p:spPr/>
        <p:txBody>
          <a:bodyPr/>
          <a:lstStyle/>
          <a:p>
            <a:r>
              <a:rPr lang="en-US" dirty="0" smtClean="0"/>
              <a:t>1-on-1 (or 2-on-1) interviews should be well-structured and organized</a:t>
            </a:r>
          </a:p>
          <a:p>
            <a:r>
              <a:rPr lang="en-US" dirty="0" smtClean="0"/>
              <a:t>Leave at least 15 minutes for the candidate to ask questions</a:t>
            </a:r>
          </a:p>
          <a:p>
            <a:r>
              <a:rPr lang="en-US" dirty="0" smtClean="0"/>
              <a:t>Schedule a 5 minute break halfway through the morning and the afternoon</a:t>
            </a:r>
            <a:endParaRPr lang="en-US" dirty="0"/>
          </a:p>
        </p:txBody>
      </p:sp>
    </p:spTree>
    <p:extLst>
      <p:ext uri="{BB962C8B-B14F-4D97-AF65-F5344CB8AC3E}">
        <p14:creationId xmlns:p14="http://schemas.microsoft.com/office/powerpoint/2010/main" val="373071545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1-on-1 Interviews</a:t>
            </a:r>
          </a:p>
        </p:txBody>
      </p:sp>
      <p:sp>
        <p:nvSpPr>
          <p:cNvPr id="3" name="Content Placeholder 2"/>
          <p:cNvSpPr>
            <a:spLocks noGrp="1"/>
          </p:cNvSpPr>
          <p:nvPr>
            <p:ph idx="1"/>
          </p:nvPr>
        </p:nvSpPr>
        <p:spPr/>
        <p:txBody>
          <a:bodyPr/>
          <a:lstStyle/>
          <a:p>
            <a:r>
              <a:rPr lang="en-US" dirty="0"/>
              <a:t>Candidate stays in one room</a:t>
            </a:r>
          </a:p>
          <a:p>
            <a:r>
              <a:rPr lang="en-US" dirty="0"/>
              <a:t>Interviews come and go</a:t>
            </a:r>
          </a:p>
          <a:p>
            <a:endParaRPr lang="en-US" dirty="0"/>
          </a:p>
        </p:txBody>
      </p:sp>
    </p:spTree>
    <p:extLst>
      <p:ext uri="{BB962C8B-B14F-4D97-AF65-F5344CB8AC3E}">
        <p14:creationId xmlns:p14="http://schemas.microsoft.com/office/powerpoint/2010/main" val="7182258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Tips</a:t>
            </a:r>
            <a:endParaRPr lang="en-US" dirty="0"/>
          </a:p>
        </p:txBody>
      </p:sp>
      <p:sp>
        <p:nvSpPr>
          <p:cNvPr id="3" name="Content Placeholder 2"/>
          <p:cNvSpPr>
            <a:spLocks noGrp="1"/>
          </p:cNvSpPr>
          <p:nvPr>
            <p:ph idx="1"/>
          </p:nvPr>
        </p:nvSpPr>
        <p:spPr/>
        <p:txBody>
          <a:bodyPr/>
          <a:lstStyle/>
          <a:p>
            <a:r>
              <a:rPr lang="en-US" dirty="0" smtClean="0"/>
              <a:t>To save time, put the candidate in a room (empty office or small conference room) and interviewers come to the candidate</a:t>
            </a:r>
          </a:p>
          <a:p>
            <a:r>
              <a:rPr lang="en-US" dirty="0" smtClean="0"/>
              <a:t>Never leave the candidate alone</a:t>
            </a:r>
          </a:p>
          <a:p>
            <a:r>
              <a:rPr lang="en-US" dirty="0" smtClean="0"/>
              <a:t>If next person is late, call</a:t>
            </a:r>
          </a:p>
          <a:p>
            <a:r>
              <a:rPr lang="en-US" dirty="0" smtClean="0"/>
              <a:t>Time is tight, so show up, start, and end on time!</a:t>
            </a:r>
            <a:endParaRPr lang="en-US" dirty="0"/>
          </a:p>
        </p:txBody>
      </p:sp>
    </p:spTree>
    <p:extLst>
      <p:ext uri="{BB962C8B-B14F-4D97-AF65-F5344CB8AC3E}">
        <p14:creationId xmlns:p14="http://schemas.microsoft.com/office/powerpoint/2010/main" val="360574465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1-on-1 Interviews</a:t>
            </a:r>
          </a:p>
        </p:txBody>
      </p:sp>
      <p:sp>
        <p:nvSpPr>
          <p:cNvPr id="3" name="Content Placeholder 2"/>
          <p:cNvSpPr>
            <a:spLocks noGrp="1"/>
          </p:cNvSpPr>
          <p:nvPr>
            <p:ph idx="1"/>
          </p:nvPr>
        </p:nvSpPr>
        <p:spPr/>
        <p:txBody>
          <a:bodyPr/>
          <a:lstStyle/>
          <a:p>
            <a:r>
              <a:rPr lang="en-US" dirty="0" smtClean="0"/>
              <a:t>Read resume in advance!</a:t>
            </a:r>
          </a:p>
          <a:p>
            <a:r>
              <a:rPr lang="en-US" dirty="0" smtClean="0"/>
              <a:t>Decide as a group who will probe which areas of experience</a:t>
            </a:r>
          </a:p>
          <a:p>
            <a:pPr marL="0" indent="0">
              <a:buNone/>
            </a:pPr>
            <a:endParaRPr lang="en-US" dirty="0"/>
          </a:p>
        </p:txBody>
      </p:sp>
    </p:spTree>
    <p:extLst>
      <p:ext uri="{BB962C8B-B14F-4D97-AF65-F5344CB8AC3E}">
        <p14:creationId xmlns:p14="http://schemas.microsoft.com/office/powerpoint/2010/main" val="193309654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Tips</a:t>
            </a:r>
            <a:endParaRPr lang="en-US" dirty="0"/>
          </a:p>
        </p:txBody>
      </p:sp>
      <p:sp>
        <p:nvSpPr>
          <p:cNvPr id="3" name="Content Placeholder 2"/>
          <p:cNvSpPr>
            <a:spLocks noGrp="1"/>
          </p:cNvSpPr>
          <p:nvPr>
            <p:ph idx="1"/>
          </p:nvPr>
        </p:nvSpPr>
        <p:spPr/>
        <p:txBody>
          <a:bodyPr/>
          <a:lstStyle/>
          <a:p>
            <a:r>
              <a:rPr lang="en-US" dirty="0" smtClean="0"/>
              <a:t>Before the day of the interview, every interviewer should read the candidate’s resume</a:t>
            </a:r>
          </a:p>
          <a:p>
            <a:r>
              <a:rPr lang="en-US" dirty="0" smtClean="0"/>
              <a:t>Meet as a group to decide who will probe which area of the candidate’s experience</a:t>
            </a:r>
          </a:p>
          <a:p>
            <a:r>
              <a:rPr lang="en-US" dirty="0" smtClean="0"/>
              <a:t>Use the opening presentation for routine general questions</a:t>
            </a:r>
            <a:endParaRPr lang="en-US" dirty="0"/>
          </a:p>
        </p:txBody>
      </p:sp>
    </p:spTree>
    <p:extLst>
      <p:ext uri="{BB962C8B-B14F-4D97-AF65-F5344CB8AC3E}">
        <p14:creationId xmlns:p14="http://schemas.microsoft.com/office/powerpoint/2010/main" val="111791988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1-on-1 Interviews</a:t>
            </a:r>
          </a:p>
        </p:txBody>
      </p:sp>
      <p:sp>
        <p:nvSpPr>
          <p:cNvPr id="3" name="Content Placeholder 2"/>
          <p:cNvSpPr>
            <a:spLocks noGrp="1"/>
          </p:cNvSpPr>
          <p:nvPr>
            <p:ph idx="1"/>
          </p:nvPr>
        </p:nvSpPr>
        <p:spPr/>
        <p:txBody>
          <a:bodyPr/>
          <a:lstStyle/>
          <a:p>
            <a:r>
              <a:rPr lang="en-US" dirty="0" smtClean="0"/>
              <a:t>What questions to ask in the 1-on-1 interviews?</a:t>
            </a:r>
          </a:p>
          <a:p>
            <a:r>
              <a:rPr lang="en-US" dirty="0" smtClean="0"/>
              <a:t>Sorry, not yet</a:t>
            </a:r>
            <a:endParaRPr lang="en-US" dirty="0"/>
          </a:p>
        </p:txBody>
      </p:sp>
    </p:spTree>
    <p:extLst>
      <p:ext uri="{BB962C8B-B14F-4D97-AF65-F5344CB8AC3E}">
        <p14:creationId xmlns:p14="http://schemas.microsoft.com/office/powerpoint/2010/main" val="193309654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First …</a:t>
            </a:r>
            <a:endParaRPr lang="en-US" dirty="0"/>
          </a:p>
        </p:txBody>
      </p:sp>
      <p:sp>
        <p:nvSpPr>
          <p:cNvPr id="3" name="Content Placeholder 2"/>
          <p:cNvSpPr>
            <a:spLocks noGrp="1"/>
          </p:cNvSpPr>
          <p:nvPr>
            <p:ph idx="1"/>
          </p:nvPr>
        </p:nvSpPr>
        <p:spPr/>
        <p:txBody>
          <a:bodyPr/>
          <a:lstStyle/>
          <a:p>
            <a:r>
              <a:rPr lang="en-US" dirty="0" smtClean="0"/>
              <a:t>What to ask?</a:t>
            </a:r>
          </a:p>
          <a:p>
            <a:r>
              <a:rPr lang="en-US" dirty="0" smtClean="0"/>
              <a:t>You’ve already seen the main example</a:t>
            </a:r>
          </a:p>
          <a:p>
            <a:r>
              <a:rPr lang="en-US" dirty="0" smtClean="0"/>
              <a:t>We’ll cover it in more detail soon</a:t>
            </a:r>
          </a:p>
          <a:p>
            <a:r>
              <a:rPr lang="en-US" dirty="0" smtClean="0"/>
              <a:t>Let’s cover a few simple things first</a:t>
            </a:r>
            <a:endParaRPr lang="en-US" dirty="0"/>
          </a:p>
        </p:txBody>
      </p:sp>
    </p:spTree>
    <p:extLst>
      <p:ext uri="{BB962C8B-B14F-4D97-AF65-F5344CB8AC3E}">
        <p14:creationId xmlns:p14="http://schemas.microsoft.com/office/powerpoint/2010/main" val="348631526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8195" name="Rectangle 4"/>
          <p:cNvSpPr>
            <a:spLocks noGrp="1" noChangeArrowheads="1"/>
          </p:cNvSpPr>
          <p:nvPr>
            <p:ph type="ctrTitle"/>
          </p:nvPr>
        </p:nvSpPr>
        <p:spPr/>
        <p:txBody>
          <a:bodyPr/>
          <a:lstStyle/>
          <a:p>
            <a:pPr eaLnBrk="1" hangingPunct="1"/>
            <a:r>
              <a:rPr lang="en-US" dirty="0" smtClean="0"/>
              <a:t>What Is the Purpose</a:t>
            </a:r>
            <a:br>
              <a:rPr lang="en-US" dirty="0" smtClean="0"/>
            </a:br>
            <a:r>
              <a:rPr lang="en-US" dirty="0" smtClean="0"/>
              <a:t>of an Interview?</a:t>
            </a:r>
          </a:p>
        </p:txBody>
      </p:sp>
      <p:sp>
        <p:nvSpPr>
          <p:cNvPr id="2" name="Subtitle 1"/>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1682852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4"/>
          <p:cNvSpPr>
            <a:spLocks noGrp="1" noChangeArrowheads="1"/>
          </p:cNvSpPr>
          <p:nvPr>
            <p:ph type="ctrTitle"/>
          </p:nvPr>
        </p:nvSpPr>
        <p:spPr/>
        <p:txBody>
          <a:bodyPr/>
          <a:lstStyle/>
          <a:p>
            <a:pPr eaLnBrk="1" hangingPunct="1"/>
            <a:r>
              <a:rPr lang="en-US" dirty="0" smtClean="0"/>
              <a:t>What Is the Purpose</a:t>
            </a:r>
            <a:br>
              <a:rPr lang="en-US" dirty="0" smtClean="0"/>
            </a:br>
            <a:r>
              <a:rPr lang="en-US" dirty="0" smtClean="0"/>
              <a:t>of an Interview?</a:t>
            </a:r>
          </a:p>
        </p:txBody>
      </p:sp>
      <p:sp>
        <p:nvSpPr>
          <p:cNvPr id="2" name="Subtitle 1"/>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6908508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lstStyle/>
          <a:p>
            <a:r>
              <a:rPr lang="en-US" dirty="0" smtClean="0"/>
              <a:t>Assess candidate’s skills</a:t>
            </a:r>
          </a:p>
          <a:p>
            <a:r>
              <a:rPr lang="en-US" dirty="0" smtClean="0"/>
              <a:t>Tell candidate about the job</a:t>
            </a:r>
          </a:p>
          <a:p>
            <a:r>
              <a:rPr lang="en-US" dirty="0" smtClean="0"/>
              <a:t>Tell candidate about the company</a:t>
            </a:r>
          </a:p>
          <a:p>
            <a:r>
              <a:rPr lang="en-US" dirty="0" smtClean="0"/>
              <a:t>Determine “fit”</a:t>
            </a:r>
            <a:endParaRPr lang="en-US" dirty="0"/>
          </a:p>
        </p:txBody>
      </p:sp>
    </p:spTree>
    <p:extLst>
      <p:ext uri="{BB962C8B-B14F-4D97-AF65-F5344CB8AC3E}">
        <p14:creationId xmlns:p14="http://schemas.microsoft.com/office/powerpoint/2010/main" val="1933096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a:t>
            </a:r>
            <a:endParaRPr lang="en-US" dirty="0"/>
          </a:p>
        </p:txBody>
      </p:sp>
      <p:sp>
        <p:nvSpPr>
          <p:cNvPr id="3" name="Content Placeholder 2"/>
          <p:cNvSpPr>
            <a:spLocks noGrp="1"/>
          </p:cNvSpPr>
          <p:nvPr>
            <p:ph idx="1"/>
          </p:nvPr>
        </p:nvSpPr>
        <p:spPr/>
        <p:txBody>
          <a:bodyPr/>
          <a:lstStyle/>
          <a:p>
            <a:r>
              <a:rPr lang="en-US" dirty="0" smtClean="0"/>
              <a:t>About 3 hours of presentation</a:t>
            </a:r>
          </a:p>
          <a:p>
            <a:r>
              <a:rPr lang="en-US" dirty="0" smtClean="0"/>
              <a:t>Plenty of time for questions</a:t>
            </a:r>
          </a:p>
          <a:p>
            <a:pPr lvl="1"/>
            <a:r>
              <a:rPr lang="en-US" dirty="0" smtClean="0"/>
              <a:t>Please try to avoid “telling stories”</a:t>
            </a:r>
          </a:p>
          <a:p>
            <a:pPr lvl="1"/>
            <a:r>
              <a:rPr lang="en-US" dirty="0" smtClean="0"/>
              <a:t>Focus on class materials, not “impossible situations”</a:t>
            </a:r>
            <a:endParaRPr lang="en-US" dirty="0"/>
          </a:p>
        </p:txBody>
      </p:sp>
    </p:spTree>
    <p:extLst>
      <p:ext uri="{BB962C8B-B14F-4D97-AF65-F5344CB8AC3E}">
        <p14:creationId xmlns:p14="http://schemas.microsoft.com/office/powerpoint/2010/main" val="68970273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4"/>
          <p:cNvSpPr>
            <a:spLocks noGrp="1" noChangeArrowheads="1"/>
          </p:cNvSpPr>
          <p:nvPr>
            <p:ph type="title"/>
          </p:nvPr>
        </p:nvSpPr>
        <p:spPr/>
        <p:txBody>
          <a:bodyPr/>
          <a:lstStyle/>
          <a:p>
            <a:pPr eaLnBrk="1" hangingPunct="1"/>
            <a:r>
              <a:rPr lang="en-US" dirty="0" smtClean="0"/>
              <a:t>Purpose</a:t>
            </a:r>
          </a:p>
        </p:txBody>
      </p:sp>
      <p:sp>
        <p:nvSpPr>
          <p:cNvPr id="8196" name="Rectangle 5"/>
          <p:cNvSpPr>
            <a:spLocks noGrp="1" noChangeArrowheads="1"/>
          </p:cNvSpPr>
          <p:nvPr>
            <p:ph type="body" idx="1"/>
          </p:nvPr>
        </p:nvSpPr>
        <p:spPr/>
        <p:txBody>
          <a:bodyPr/>
          <a:lstStyle/>
          <a:p>
            <a:pPr eaLnBrk="1" hangingPunct="1"/>
            <a:r>
              <a:rPr lang="en-US" dirty="0" smtClean="0"/>
              <a:t>Assess the skills of the candidate</a:t>
            </a:r>
          </a:p>
          <a:p>
            <a:pPr lvl="1" eaLnBrk="1" hangingPunct="1"/>
            <a:r>
              <a:rPr lang="en-US" dirty="0" smtClean="0"/>
              <a:t>Learn, don’t challenge; “teaser” for good/bad questions</a:t>
            </a:r>
          </a:p>
          <a:p>
            <a:pPr eaLnBrk="1" hangingPunct="1"/>
            <a:r>
              <a:rPr lang="en-US" dirty="0" smtClean="0"/>
              <a:t>Inform the candidate of the job duties</a:t>
            </a:r>
          </a:p>
          <a:p>
            <a:pPr lvl="1" eaLnBrk="1" hangingPunct="1"/>
            <a:r>
              <a:rPr lang="en-US" dirty="0" smtClean="0"/>
              <a:t>Ask candidate if s/he has questions</a:t>
            </a:r>
          </a:p>
          <a:p>
            <a:pPr eaLnBrk="1" hangingPunct="1">
              <a:buFontTx/>
              <a:buNone/>
            </a:pPr>
            <a:endParaRPr lang="en-US" dirty="0" smtClean="0"/>
          </a:p>
        </p:txBody>
      </p:sp>
    </p:spTree>
    <p:extLst>
      <p:ext uri="{BB962C8B-B14F-4D97-AF65-F5344CB8AC3E}">
        <p14:creationId xmlns:p14="http://schemas.microsoft.com/office/powerpoint/2010/main" val="1821827262"/>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685800" y="2286000"/>
            <a:ext cx="7772400" cy="1143000"/>
          </a:xfrm>
        </p:spPr>
        <p:txBody>
          <a:bodyPr/>
          <a:lstStyle/>
          <a:p>
            <a:pPr eaLnBrk="1" hangingPunct="1"/>
            <a:r>
              <a:rPr lang="en-US" sz="10800" b="1" dirty="0" smtClean="0"/>
              <a:t>DID YOU</a:t>
            </a:r>
            <a:br>
              <a:rPr lang="en-US" sz="10800" b="1" dirty="0" smtClean="0"/>
            </a:br>
            <a:r>
              <a:rPr lang="en-US" sz="10800" b="1" dirty="0" smtClean="0"/>
              <a:t>HEAR THAT?</a:t>
            </a:r>
            <a:endParaRPr lang="en-US" sz="10800" b="1" dirty="0" smtClean="0">
              <a:solidFill>
                <a:srgbClr val="FF00FF"/>
              </a:solidFill>
            </a:endParaRPr>
          </a:p>
        </p:txBody>
      </p:sp>
      <p:sp>
        <p:nvSpPr>
          <p:cNvPr id="10243" name="Rectangle 3"/>
          <p:cNvSpPr>
            <a:spLocks noGrp="1" noChangeArrowheads="1"/>
          </p:cNvSpPr>
          <p:nvPr>
            <p:ph type="subTitle" idx="1"/>
          </p:nvPr>
        </p:nvSpPr>
        <p:spPr/>
        <p:txBody>
          <a:bodyPr/>
          <a:lstStyle/>
          <a:p>
            <a:pPr eaLnBrk="1" hangingPunct="1"/>
            <a:endParaRPr lang="en-US" dirty="0" smtClean="0"/>
          </a:p>
        </p:txBody>
      </p:sp>
    </p:spTree>
    <p:extLst>
      <p:ext uri="{BB962C8B-B14F-4D97-AF65-F5344CB8AC3E}">
        <p14:creationId xmlns:p14="http://schemas.microsoft.com/office/powerpoint/2010/main" val="342179647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685800" y="2286000"/>
            <a:ext cx="7772400" cy="1143000"/>
          </a:xfrm>
        </p:spPr>
        <p:txBody>
          <a:bodyPr/>
          <a:lstStyle/>
          <a:p>
            <a:pPr eaLnBrk="1" hangingPunct="1"/>
            <a:r>
              <a:rPr lang="en-US" sz="10800" b="1" dirty="0" smtClean="0"/>
              <a:t>DID YOU</a:t>
            </a:r>
            <a:br>
              <a:rPr lang="en-US" sz="10800" b="1" dirty="0" smtClean="0"/>
            </a:br>
            <a:r>
              <a:rPr lang="en-US" sz="10800" b="1" dirty="0" smtClean="0"/>
              <a:t>HEAR THAT?</a:t>
            </a:r>
            <a:endParaRPr lang="en-US" sz="10800" b="1" dirty="0" smtClean="0">
              <a:solidFill>
                <a:srgbClr val="FF00FF"/>
              </a:solidFill>
            </a:endParaRPr>
          </a:p>
        </p:txBody>
      </p:sp>
      <p:sp>
        <p:nvSpPr>
          <p:cNvPr id="10243" name="Rectangle 3"/>
          <p:cNvSpPr>
            <a:spLocks noGrp="1" noChangeArrowheads="1"/>
          </p:cNvSpPr>
          <p:nvPr>
            <p:ph type="subTitle" idx="1"/>
          </p:nvPr>
        </p:nvSpPr>
        <p:spPr/>
        <p:txBody>
          <a:bodyPr/>
          <a:lstStyle/>
          <a:p>
            <a:pPr eaLnBrk="1" hangingPunct="1"/>
            <a:endParaRPr lang="en-US" dirty="0" smtClean="0"/>
          </a:p>
        </p:txBody>
      </p:sp>
    </p:spTree>
    <p:extLst>
      <p:ext uri="{BB962C8B-B14F-4D97-AF65-F5344CB8AC3E}">
        <p14:creationId xmlns:p14="http://schemas.microsoft.com/office/powerpoint/2010/main" val="179943814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685800" y="2286000"/>
            <a:ext cx="7772400" cy="1143000"/>
          </a:xfrm>
        </p:spPr>
        <p:txBody>
          <a:bodyPr/>
          <a:lstStyle/>
          <a:p>
            <a:pPr eaLnBrk="1" hangingPunct="1"/>
            <a:r>
              <a:rPr lang="en-US" sz="10800" b="1" dirty="0" smtClean="0"/>
              <a:t>It’s A</a:t>
            </a:r>
            <a:br>
              <a:rPr lang="en-US" sz="10800" b="1" dirty="0" smtClean="0"/>
            </a:br>
            <a:r>
              <a:rPr lang="en-US" sz="10800" b="1" dirty="0" smtClean="0"/>
              <a:t>Two-Way Process!</a:t>
            </a:r>
            <a:endParaRPr lang="en-US" sz="10800" b="1" dirty="0" smtClean="0">
              <a:solidFill>
                <a:srgbClr val="FF00FF"/>
              </a:solidFill>
            </a:endParaRPr>
          </a:p>
        </p:txBody>
      </p:sp>
      <p:sp>
        <p:nvSpPr>
          <p:cNvPr id="10243" name="Rectangle 3"/>
          <p:cNvSpPr>
            <a:spLocks noGrp="1" noChangeArrowheads="1"/>
          </p:cNvSpPr>
          <p:nvPr>
            <p:ph type="subTitle" idx="1"/>
          </p:nvPr>
        </p:nvSpPr>
        <p:spPr/>
        <p:txBody>
          <a:bodyPr/>
          <a:lstStyle/>
          <a:p>
            <a:pPr eaLnBrk="1" hangingPunct="1"/>
            <a:endParaRPr lang="en-US" dirty="0" smtClean="0"/>
          </a:p>
        </p:txBody>
      </p:sp>
    </p:spTree>
    <p:extLst>
      <p:ext uri="{BB962C8B-B14F-4D97-AF65-F5344CB8AC3E}">
        <p14:creationId xmlns:p14="http://schemas.microsoft.com/office/powerpoint/2010/main" val="332205296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4"/>
          <p:cNvSpPr>
            <a:spLocks noGrp="1" noChangeArrowheads="1"/>
          </p:cNvSpPr>
          <p:nvPr>
            <p:ph type="title"/>
          </p:nvPr>
        </p:nvSpPr>
        <p:spPr/>
        <p:txBody>
          <a:bodyPr/>
          <a:lstStyle/>
          <a:p>
            <a:pPr eaLnBrk="1" hangingPunct="1"/>
            <a:r>
              <a:rPr lang="en-US" dirty="0" smtClean="0"/>
              <a:t>A two-way process!</a:t>
            </a:r>
          </a:p>
        </p:txBody>
      </p:sp>
      <p:sp>
        <p:nvSpPr>
          <p:cNvPr id="11268" name="Rectangle 5"/>
          <p:cNvSpPr>
            <a:spLocks noGrp="1" noChangeArrowheads="1"/>
          </p:cNvSpPr>
          <p:nvPr>
            <p:ph type="body" idx="1"/>
          </p:nvPr>
        </p:nvSpPr>
        <p:spPr/>
        <p:txBody>
          <a:bodyPr/>
          <a:lstStyle/>
          <a:p>
            <a:pPr eaLnBrk="1" hangingPunct="1"/>
            <a:r>
              <a:rPr lang="en-US" dirty="0" smtClean="0"/>
              <a:t>You learn about/from the candidate</a:t>
            </a:r>
          </a:p>
          <a:p>
            <a:pPr eaLnBrk="1" hangingPunct="1"/>
            <a:r>
              <a:rPr lang="en-US" dirty="0" smtClean="0"/>
              <a:t>The candidate learns about/from you</a:t>
            </a:r>
          </a:p>
          <a:p>
            <a:pPr eaLnBrk="1" hangingPunct="1"/>
            <a:r>
              <a:rPr lang="en-US" dirty="0" smtClean="0"/>
              <a:t>It’s A Bad Thing if either party makes the wrong decision</a:t>
            </a:r>
          </a:p>
          <a:p>
            <a:pPr eaLnBrk="1" hangingPunct="1"/>
            <a:endParaRPr lang="en-US" dirty="0" smtClean="0"/>
          </a:p>
          <a:p>
            <a:pPr marL="0" indent="0" eaLnBrk="1" hangingPunct="1">
              <a:buNone/>
            </a:pPr>
            <a:endParaRPr lang="en-US" dirty="0" smtClean="0"/>
          </a:p>
          <a:p>
            <a:pPr eaLnBrk="1" hangingPunct="1">
              <a:buFontTx/>
              <a:buNone/>
            </a:pPr>
            <a:endParaRPr lang="en-US" b="1" dirty="0" smtClean="0">
              <a:solidFill>
                <a:srgbClr val="00FFFF"/>
              </a:solidFill>
            </a:endParaRPr>
          </a:p>
        </p:txBody>
      </p:sp>
    </p:spTree>
    <p:extLst>
      <p:ext uri="{BB962C8B-B14F-4D97-AF65-F5344CB8AC3E}">
        <p14:creationId xmlns:p14="http://schemas.microsoft.com/office/powerpoint/2010/main" val="109079894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685800" y="2286000"/>
            <a:ext cx="7772400" cy="1143000"/>
          </a:xfrm>
        </p:spPr>
        <p:txBody>
          <a:bodyPr/>
          <a:lstStyle/>
          <a:p>
            <a:pPr eaLnBrk="1" hangingPunct="1"/>
            <a:r>
              <a:rPr lang="en-US" sz="10800" b="1" dirty="0" smtClean="0"/>
              <a:t>It’s A</a:t>
            </a:r>
            <a:br>
              <a:rPr lang="en-US" sz="10800" b="1" dirty="0" smtClean="0"/>
            </a:br>
            <a:r>
              <a:rPr lang="en-US" sz="10800" b="1" dirty="0" smtClean="0"/>
              <a:t>Two-Way Process!</a:t>
            </a:r>
            <a:endParaRPr lang="en-US" sz="10800" b="1" dirty="0" smtClean="0">
              <a:solidFill>
                <a:srgbClr val="FF00FF"/>
              </a:solidFill>
            </a:endParaRPr>
          </a:p>
        </p:txBody>
      </p:sp>
      <p:sp>
        <p:nvSpPr>
          <p:cNvPr id="10243" name="Rectangle 3"/>
          <p:cNvSpPr>
            <a:spLocks noGrp="1" noChangeArrowheads="1"/>
          </p:cNvSpPr>
          <p:nvPr>
            <p:ph type="subTitle" idx="1"/>
          </p:nvPr>
        </p:nvSpPr>
        <p:spPr/>
        <p:txBody>
          <a:bodyPr/>
          <a:lstStyle/>
          <a:p>
            <a:pPr eaLnBrk="1" hangingPunct="1"/>
            <a:endParaRPr lang="en-US" dirty="0" smtClean="0"/>
          </a:p>
        </p:txBody>
      </p:sp>
    </p:spTree>
    <p:extLst>
      <p:ext uri="{BB962C8B-B14F-4D97-AF65-F5344CB8AC3E}">
        <p14:creationId xmlns:p14="http://schemas.microsoft.com/office/powerpoint/2010/main" val="243443162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4"/>
          <p:cNvSpPr>
            <a:spLocks noGrp="1" noChangeArrowheads="1"/>
          </p:cNvSpPr>
          <p:nvPr>
            <p:ph type="title"/>
          </p:nvPr>
        </p:nvSpPr>
        <p:spPr/>
        <p:txBody>
          <a:bodyPr/>
          <a:lstStyle/>
          <a:p>
            <a:pPr eaLnBrk="1" hangingPunct="1"/>
            <a:r>
              <a:rPr lang="en-US" dirty="0" smtClean="0"/>
              <a:t>A two-way process!</a:t>
            </a:r>
          </a:p>
        </p:txBody>
      </p:sp>
      <p:sp>
        <p:nvSpPr>
          <p:cNvPr id="11268" name="Rectangle 5"/>
          <p:cNvSpPr>
            <a:spLocks noGrp="1" noChangeArrowheads="1"/>
          </p:cNvSpPr>
          <p:nvPr>
            <p:ph type="body" idx="1"/>
          </p:nvPr>
        </p:nvSpPr>
        <p:spPr/>
        <p:txBody>
          <a:bodyPr/>
          <a:lstStyle/>
          <a:p>
            <a:pPr eaLnBrk="1" hangingPunct="1"/>
            <a:r>
              <a:rPr lang="en-US" dirty="0" smtClean="0"/>
              <a:t>Interviews should help both parties make good decisions</a:t>
            </a:r>
          </a:p>
          <a:p>
            <a:pPr eaLnBrk="1" hangingPunct="1"/>
            <a:r>
              <a:rPr lang="en-US" dirty="0" smtClean="0"/>
              <a:t>Make them collegial and informative, </a:t>
            </a:r>
            <a:r>
              <a:rPr lang="en-US" b="1" dirty="0" smtClean="0">
                <a:solidFill>
                  <a:srgbClr val="FF0000"/>
                </a:solidFill>
              </a:rPr>
              <a:t>NOT</a:t>
            </a:r>
            <a:r>
              <a:rPr lang="en-US" dirty="0" smtClean="0"/>
              <a:t> adversarial!</a:t>
            </a:r>
          </a:p>
          <a:p>
            <a:pPr eaLnBrk="1" hangingPunct="1"/>
            <a:endParaRPr lang="en-US" dirty="0" smtClean="0"/>
          </a:p>
          <a:p>
            <a:pPr marL="0" indent="0" eaLnBrk="1" hangingPunct="1">
              <a:buNone/>
            </a:pPr>
            <a:endParaRPr lang="en-US" dirty="0" smtClean="0"/>
          </a:p>
          <a:p>
            <a:pPr eaLnBrk="1" hangingPunct="1">
              <a:buFontTx/>
              <a:buNone/>
            </a:pPr>
            <a:endParaRPr lang="en-US" b="1" dirty="0" smtClean="0">
              <a:solidFill>
                <a:srgbClr val="00FFFF"/>
              </a:solidFill>
            </a:endParaRPr>
          </a:p>
        </p:txBody>
      </p:sp>
    </p:spTree>
    <p:extLst>
      <p:ext uri="{BB962C8B-B14F-4D97-AF65-F5344CB8AC3E}">
        <p14:creationId xmlns:p14="http://schemas.microsoft.com/office/powerpoint/2010/main" val="4032474092"/>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13315" name="Rectangle 4"/>
          <p:cNvSpPr>
            <a:spLocks noGrp="1" noChangeArrowheads="1"/>
          </p:cNvSpPr>
          <p:nvPr>
            <p:ph type="ctrTitle"/>
          </p:nvPr>
        </p:nvSpPr>
        <p:spPr/>
        <p:txBody>
          <a:bodyPr/>
          <a:lstStyle/>
          <a:p>
            <a:pPr eaLnBrk="1" hangingPunct="1"/>
            <a:r>
              <a:rPr lang="en-US" b="1" dirty="0" smtClean="0"/>
              <a:t>No need to</a:t>
            </a:r>
            <a:br>
              <a:rPr lang="en-US" b="1" dirty="0" smtClean="0"/>
            </a:br>
            <a:r>
              <a:rPr lang="en-US" b="1" dirty="0" smtClean="0"/>
              <a:t>prove</a:t>
            </a:r>
            <a:r>
              <a:rPr lang="en-US" b="1" dirty="0"/>
              <a:t> </a:t>
            </a:r>
            <a:r>
              <a:rPr lang="en-US" b="1" dirty="0" smtClean="0"/>
              <a:t>how much</a:t>
            </a:r>
            <a:br>
              <a:rPr lang="en-US" b="1" dirty="0" smtClean="0"/>
            </a:br>
            <a:r>
              <a:rPr lang="en-US" b="1" dirty="0" smtClean="0"/>
              <a:t>you know!</a:t>
            </a:r>
          </a:p>
        </p:txBody>
      </p:sp>
      <p:sp>
        <p:nvSpPr>
          <p:cNvPr id="2" name="Subtitle 1"/>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63454723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4"/>
          <p:cNvSpPr>
            <a:spLocks noGrp="1" noChangeArrowheads="1"/>
          </p:cNvSpPr>
          <p:nvPr>
            <p:ph type="ctrTitle"/>
          </p:nvPr>
        </p:nvSpPr>
        <p:spPr/>
        <p:txBody>
          <a:bodyPr/>
          <a:lstStyle/>
          <a:p>
            <a:pPr eaLnBrk="1" hangingPunct="1"/>
            <a:r>
              <a:rPr lang="en-US" b="1" dirty="0" smtClean="0"/>
              <a:t>No need to</a:t>
            </a:r>
            <a:br>
              <a:rPr lang="en-US" b="1" dirty="0" smtClean="0"/>
            </a:br>
            <a:r>
              <a:rPr lang="en-US" b="1" dirty="0" smtClean="0"/>
              <a:t>prove</a:t>
            </a:r>
            <a:r>
              <a:rPr lang="en-US" b="1" dirty="0"/>
              <a:t> </a:t>
            </a:r>
            <a:r>
              <a:rPr lang="en-US" b="1" dirty="0" smtClean="0"/>
              <a:t>how much you know!</a:t>
            </a:r>
          </a:p>
        </p:txBody>
      </p:sp>
      <p:sp>
        <p:nvSpPr>
          <p:cNvPr id="2" name="Subtitle 1"/>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04021940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lstStyle/>
          <a:p>
            <a:r>
              <a:rPr lang="en-US" dirty="0" smtClean="0"/>
              <a:t>It’s not a contest!</a:t>
            </a:r>
            <a:endParaRPr lang="en-US" dirty="0"/>
          </a:p>
        </p:txBody>
      </p:sp>
    </p:spTree>
    <p:extLst>
      <p:ext uri="{BB962C8B-B14F-4D97-AF65-F5344CB8AC3E}">
        <p14:creationId xmlns:p14="http://schemas.microsoft.com/office/powerpoint/2010/main" val="1933096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Clarification</a:t>
            </a:r>
            <a:endParaRPr lang="en-US" dirty="0"/>
          </a:p>
        </p:txBody>
      </p:sp>
      <p:sp>
        <p:nvSpPr>
          <p:cNvPr id="3" name="Content Placeholder 2"/>
          <p:cNvSpPr>
            <a:spLocks noGrp="1"/>
          </p:cNvSpPr>
          <p:nvPr>
            <p:ph idx="1"/>
          </p:nvPr>
        </p:nvSpPr>
        <p:spPr/>
        <p:txBody>
          <a:bodyPr/>
          <a:lstStyle/>
          <a:p>
            <a:r>
              <a:rPr lang="en-US" dirty="0" smtClean="0"/>
              <a:t>From the perspective of the employer</a:t>
            </a:r>
            <a:endParaRPr lang="en-US" dirty="0"/>
          </a:p>
        </p:txBody>
      </p:sp>
    </p:spTree>
    <p:extLst>
      <p:ext uri="{BB962C8B-B14F-4D97-AF65-F5344CB8AC3E}">
        <p14:creationId xmlns:p14="http://schemas.microsoft.com/office/powerpoint/2010/main" val="34268702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4"/>
          <p:cNvSpPr>
            <a:spLocks noGrp="1" noChangeArrowheads="1"/>
          </p:cNvSpPr>
          <p:nvPr>
            <p:ph type="title"/>
          </p:nvPr>
        </p:nvSpPr>
        <p:spPr/>
        <p:txBody>
          <a:bodyPr/>
          <a:lstStyle/>
          <a:p>
            <a:pPr eaLnBrk="1" hangingPunct="1"/>
            <a:r>
              <a:rPr lang="en-US" dirty="0" smtClean="0"/>
              <a:t>Purpose</a:t>
            </a:r>
          </a:p>
        </p:txBody>
      </p:sp>
      <p:sp>
        <p:nvSpPr>
          <p:cNvPr id="12292" name="Rectangle 5"/>
          <p:cNvSpPr>
            <a:spLocks noGrp="1" noChangeArrowheads="1"/>
          </p:cNvSpPr>
          <p:nvPr>
            <p:ph type="body" idx="1"/>
          </p:nvPr>
        </p:nvSpPr>
        <p:spPr/>
        <p:txBody>
          <a:bodyPr/>
          <a:lstStyle/>
          <a:p>
            <a:pPr eaLnBrk="1" hangingPunct="1"/>
            <a:r>
              <a:rPr lang="en-US" b="1" dirty="0" smtClean="0">
                <a:solidFill>
                  <a:srgbClr val="FF0000"/>
                </a:solidFill>
              </a:rPr>
              <a:t>It’s not a contest!</a:t>
            </a:r>
          </a:p>
          <a:p>
            <a:pPr eaLnBrk="1" hangingPunct="1"/>
            <a:r>
              <a:rPr lang="en-US" dirty="0" smtClean="0"/>
              <a:t>The goal is for everyone to win</a:t>
            </a:r>
          </a:p>
          <a:p>
            <a:pPr lvl="1" eaLnBrk="1" hangingPunct="1"/>
            <a:r>
              <a:rPr lang="en-US" dirty="0" smtClean="0"/>
              <a:t>Don’t play “stump the chump”</a:t>
            </a:r>
          </a:p>
          <a:p>
            <a:pPr eaLnBrk="1" hangingPunct="1">
              <a:buFontTx/>
              <a:buNone/>
            </a:pPr>
            <a:endParaRPr lang="en-US" b="1" dirty="0" smtClean="0">
              <a:solidFill>
                <a:srgbClr val="00FFFF"/>
              </a:solidFill>
            </a:endParaRPr>
          </a:p>
        </p:txBody>
      </p:sp>
    </p:spTree>
    <p:extLst>
      <p:ext uri="{BB962C8B-B14F-4D97-AF65-F5344CB8AC3E}">
        <p14:creationId xmlns:p14="http://schemas.microsoft.com/office/powerpoint/2010/main" val="115974056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lstStyle/>
          <a:p>
            <a:r>
              <a:rPr lang="en-US" dirty="0" smtClean="0"/>
              <a:t>It’s not a contest!</a:t>
            </a:r>
            <a:endParaRPr lang="en-US" dirty="0"/>
          </a:p>
        </p:txBody>
      </p:sp>
    </p:spTree>
    <p:extLst>
      <p:ext uri="{BB962C8B-B14F-4D97-AF65-F5344CB8AC3E}">
        <p14:creationId xmlns:p14="http://schemas.microsoft.com/office/powerpoint/2010/main" val="193309654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4"/>
          <p:cNvSpPr>
            <a:spLocks noGrp="1" noChangeArrowheads="1"/>
          </p:cNvSpPr>
          <p:nvPr>
            <p:ph type="title"/>
          </p:nvPr>
        </p:nvSpPr>
        <p:spPr/>
        <p:txBody>
          <a:bodyPr/>
          <a:lstStyle/>
          <a:p>
            <a:pPr eaLnBrk="1" hangingPunct="1"/>
            <a:r>
              <a:rPr lang="en-US" dirty="0" smtClean="0"/>
              <a:t>Purpose</a:t>
            </a:r>
          </a:p>
        </p:txBody>
      </p:sp>
      <p:sp>
        <p:nvSpPr>
          <p:cNvPr id="13316" name="Rectangle 5"/>
          <p:cNvSpPr>
            <a:spLocks noGrp="1" noChangeArrowheads="1"/>
          </p:cNvSpPr>
          <p:nvPr>
            <p:ph type="body" idx="1"/>
          </p:nvPr>
        </p:nvSpPr>
        <p:spPr/>
        <p:txBody>
          <a:bodyPr/>
          <a:lstStyle/>
          <a:p>
            <a:pPr eaLnBrk="1" hangingPunct="1"/>
            <a:r>
              <a:rPr lang="en-US" dirty="0" smtClean="0"/>
              <a:t>You already have a job!</a:t>
            </a:r>
          </a:p>
          <a:p>
            <a:pPr eaLnBrk="1" hangingPunct="1"/>
            <a:r>
              <a:rPr lang="en-US" dirty="0" smtClean="0"/>
              <a:t>What matters is whether the candidate knows enough to meet the job requirements</a:t>
            </a:r>
          </a:p>
          <a:p>
            <a:pPr lvl="1" eaLnBrk="1" hangingPunct="1"/>
            <a:r>
              <a:rPr lang="en-US" dirty="0" smtClean="0"/>
              <a:t>NOT if s/he knows as much as you!</a:t>
            </a:r>
          </a:p>
          <a:p>
            <a:pPr eaLnBrk="1" hangingPunct="1">
              <a:buFontTx/>
              <a:buNone/>
            </a:pPr>
            <a:endParaRPr lang="en-US" b="1" dirty="0" smtClean="0">
              <a:solidFill>
                <a:srgbClr val="00FFFF"/>
              </a:solidFill>
            </a:endParaRPr>
          </a:p>
        </p:txBody>
      </p:sp>
    </p:spTree>
    <p:extLst>
      <p:ext uri="{BB962C8B-B14F-4D97-AF65-F5344CB8AC3E}">
        <p14:creationId xmlns:p14="http://schemas.microsoft.com/office/powerpoint/2010/main" val="1878633108"/>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lstStyle/>
          <a:p>
            <a:r>
              <a:rPr lang="en-US" dirty="0"/>
              <a:t>Assess candidate’s skills</a:t>
            </a:r>
          </a:p>
          <a:p>
            <a:r>
              <a:rPr lang="en-US" dirty="0"/>
              <a:t>Tell candidate about the job</a:t>
            </a:r>
          </a:p>
          <a:p>
            <a:r>
              <a:rPr lang="en-US" dirty="0"/>
              <a:t>Tell candidate about the company</a:t>
            </a:r>
          </a:p>
          <a:p>
            <a:r>
              <a:rPr lang="en-US" dirty="0"/>
              <a:t>Determine “fit”</a:t>
            </a:r>
          </a:p>
          <a:p>
            <a:endParaRPr lang="en-US" dirty="0"/>
          </a:p>
        </p:txBody>
      </p:sp>
    </p:spTree>
    <p:extLst>
      <p:ext uri="{BB962C8B-B14F-4D97-AF65-F5344CB8AC3E}">
        <p14:creationId xmlns:p14="http://schemas.microsoft.com/office/powerpoint/2010/main" val="193309654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pPr eaLnBrk="1" hangingPunct="1"/>
            <a:r>
              <a:rPr lang="en-US" dirty="0" smtClean="0"/>
              <a:t>Purpose</a:t>
            </a:r>
          </a:p>
        </p:txBody>
      </p:sp>
      <p:sp>
        <p:nvSpPr>
          <p:cNvPr id="9220" name="Rectangle 3"/>
          <p:cNvSpPr>
            <a:spLocks noGrp="1" noChangeArrowheads="1"/>
          </p:cNvSpPr>
          <p:nvPr>
            <p:ph type="body" idx="1"/>
          </p:nvPr>
        </p:nvSpPr>
        <p:spPr/>
        <p:txBody>
          <a:bodyPr/>
          <a:lstStyle/>
          <a:p>
            <a:pPr eaLnBrk="1" hangingPunct="1"/>
            <a:r>
              <a:rPr lang="en-US" sz="2800" dirty="0" smtClean="0"/>
              <a:t>Determine whether the candidate is a good “fit” for the group</a:t>
            </a:r>
          </a:p>
          <a:p>
            <a:pPr lvl="1" eaLnBrk="1" hangingPunct="1"/>
            <a:r>
              <a:rPr lang="en-US" sz="2400" dirty="0" smtClean="0"/>
              <a:t>Personality, work style, work hours, personal requirements, etc.</a:t>
            </a:r>
          </a:p>
          <a:p>
            <a:pPr eaLnBrk="1" hangingPunct="1"/>
            <a:r>
              <a:rPr lang="en-US" sz="2800" dirty="0" smtClean="0"/>
              <a:t>Help the candidate figure out if the group is a good fit for him/her</a:t>
            </a:r>
          </a:p>
          <a:p>
            <a:pPr lvl="1" eaLnBrk="1" hangingPunct="1"/>
            <a:r>
              <a:rPr lang="en-US" sz="2400" dirty="0" smtClean="0"/>
              <a:t>(talk about fit, and “teaser” for prohibited questions)</a:t>
            </a:r>
          </a:p>
          <a:p>
            <a:pPr eaLnBrk="1" hangingPunct="1">
              <a:buFontTx/>
              <a:buNone/>
            </a:pPr>
            <a:endParaRPr lang="en-US" sz="2800" dirty="0" smtClean="0"/>
          </a:p>
        </p:txBody>
      </p:sp>
    </p:spTree>
    <p:extLst>
      <p:ext uri="{BB962C8B-B14F-4D97-AF65-F5344CB8AC3E}">
        <p14:creationId xmlns:p14="http://schemas.microsoft.com/office/powerpoint/2010/main" val="288205379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Tips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74869722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Tips</a:t>
            </a:r>
            <a:endParaRPr lang="en-US" dirty="0"/>
          </a:p>
        </p:txBody>
      </p:sp>
      <p:sp>
        <p:nvSpPr>
          <p:cNvPr id="3" name="Content Placeholder 2"/>
          <p:cNvSpPr>
            <a:spLocks noGrp="1"/>
          </p:cNvSpPr>
          <p:nvPr>
            <p:ph idx="1"/>
          </p:nvPr>
        </p:nvSpPr>
        <p:spPr/>
        <p:txBody>
          <a:bodyPr/>
          <a:lstStyle/>
          <a:p>
            <a:r>
              <a:rPr lang="en-US" dirty="0" smtClean="0"/>
              <a:t>Back to interview process tips …</a:t>
            </a:r>
            <a:endParaRPr lang="en-US" dirty="0"/>
          </a:p>
        </p:txBody>
      </p:sp>
    </p:spTree>
    <p:extLst>
      <p:ext uri="{BB962C8B-B14F-4D97-AF65-F5344CB8AC3E}">
        <p14:creationId xmlns:p14="http://schemas.microsoft.com/office/powerpoint/2010/main" val="65350116"/>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a:t>
            </a:r>
            <a:endParaRPr lang="en-US" dirty="0"/>
          </a:p>
        </p:txBody>
      </p:sp>
      <p:sp>
        <p:nvSpPr>
          <p:cNvPr id="3" name="Content Placeholder 2"/>
          <p:cNvSpPr>
            <a:spLocks noGrp="1"/>
          </p:cNvSpPr>
          <p:nvPr>
            <p:ph idx="1"/>
          </p:nvPr>
        </p:nvSpPr>
        <p:spPr/>
        <p:txBody>
          <a:bodyPr/>
          <a:lstStyle/>
          <a:p>
            <a:r>
              <a:rPr lang="en-US" dirty="0" smtClean="0"/>
              <a:t>Help the candidate feel comfortable</a:t>
            </a:r>
          </a:p>
          <a:p>
            <a:r>
              <a:rPr lang="en-US" dirty="0" smtClean="0"/>
              <a:t>You’ll get better results</a:t>
            </a:r>
            <a:endParaRPr lang="en-US" dirty="0"/>
          </a:p>
        </p:txBody>
      </p:sp>
    </p:spTree>
    <p:extLst>
      <p:ext uri="{BB962C8B-B14F-4D97-AF65-F5344CB8AC3E}">
        <p14:creationId xmlns:p14="http://schemas.microsoft.com/office/powerpoint/2010/main" val="317279815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a:t>
            </a:r>
            <a:endParaRPr lang="en-US" dirty="0"/>
          </a:p>
        </p:txBody>
      </p:sp>
      <p:sp>
        <p:nvSpPr>
          <p:cNvPr id="3" name="Content Placeholder 2"/>
          <p:cNvSpPr>
            <a:spLocks noGrp="1"/>
          </p:cNvSpPr>
          <p:nvPr>
            <p:ph idx="1"/>
          </p:nvPr>
        </p:nvSpPr>
        <p:spPr/>
        <p:txBody>
          <a:bodyPr/>
          <a:lstStyle/>
          <a:p>
            <a:r>
              <a:rPr lang="en-US" dirty="0" smtClean="0"/>
              <a:t>A few simple things help make the candidate feel comfortable</a:t>
            </a:r>
          </a:p>
          <a:p>
            <a:r>
              <a:rPr lang="en-US" dirty="0" smtClean="0"/>
              <a:t>Introduce yourself: name and title</a:t>
            </a:r>
          </a:p>
          <a:p>
            <a:pPr lvl="1"/>
            <a:r>
              <a:rPr lang="en-US" dirty="0" smtClean="0"/>
              <a:t>Give candidate your business card</a:t>
            </a:r>
          </a:p>
          <a:p>
            <a:r>
              <a:rPr lang="en-US" dirty="0" smtClean="0"/>
              <a:t>Ask about drinks and the bathroom</a:t>
            </a:r>
          </a:p>
          <a:p>
            <a:r>
              <a:rPr lang="en-US" dirty="0" smtClean="0"/>
              <a:t>Turn off your cell phone and pager</a:t>
            </a:r>
          </a:p>
          <a:p>
            <a:pPr lvl="1"/>
            <a:r>
              <a:rPr lang="en-US" dirty="0" smtClean="0"/>
              <a:t>Have someone cover on-call for you</a:t>
            </a:r>
          </a:p>
        </p:txBody>
      </p:sp>
    </p:spTree>
    <p:extLst>
      <p:ext uri="{BB962C8B-B14F-4D97-AF65-F5344CB8AC3E}">
        <p14:creationId xmlns:p14="http://schemas.microsoft.com/office/powerpoint/2010/main" val="371522879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a:t>
            </a:r>
            <a:endParaRPr lang="en-US" dirty="0"/>
          </a:p>
        </p:txBody>
      </p:sp>
      <p:sp>
        <p:nvSpPr>
          <p:cNvPr id="3" name="Content Placeholder 2"/>
          <p:cNvSpPr>
            <a:spLocks noGrp="1"/>
          </p:cNvSpPr>
          <p:nvPr>
            <p:ph idx="1"/>
          </p:nvPr>
        </p:nvSpPr>
        <p:spPr/>
        <p:txBody>
          <a:bodyPr/>
          <a:lstStyle/>
          <a:p>
            <a:r>
              <a:rPr lang="en-US" dirty="0"/>
              <a:t>Help the candidate feel comfortable</a:t>
            </a:r>
          </a:p>
          <a:p>
            <a:r>
              <a:rPr lang="en-US" dirty="0"/>
              <a:t>You’ll get better results</a:t>
            </a:r>
          </a:p>
          <a:p>
            <a:endParaRPr lang="en-US" dirty="0"/>
          </a:p>
        </p:txBody>
      </p:sp>
    </p:spTree>
    <p:extLst>
      <p:ext uri="{BB962C8B-B14F-4D97-AF65-F5344CB8AC3E}">
        <p14:creationId xmlns:p14="http://schemas.microsoft.com/office/powerpoint/2010/main" val="31727981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611</TotalTime>
  <Words>4783</Words>
  <Application>Microsoft Office PowerPoint</Application>
  <PresentationFormat>On-screen Show (4:3)</PresentationFormat>
  <Paragraphs>804</Paragraphs>
  <Slides>210</Slides>
  <Notes>17</Notes>
  <HiddenSlides>0</HiddenSlides>
  <MMClips>0</MMClips>
  <ScaleCrop>false</ScaleCrop>
  <HeadingPairs>
    <vt:vector size="4" baseType="variant">
      <vt:variant>
        <vt:lpstr>Theme</vt:lpstr>
      </vt:variant>
      <vt:variant>
        <vt:i4>1</vt:i4>
      </vt:variant>
      <vt:variant>
        <vt:lpstr>Slide Titles</vt:lpstr>
      </vt:variant>
      <vt:variant>
        <vt:i4>210</vt:i4>
      </vt:variant>
    </vt:vector>
  </HeadingPairs>
  <TitlesOfParts>
    <vt:vector size="211" baseType="lpstr">
      <vt:lpstr>Office Theme</vt:lpstr>
      <vt:lpstr>How to Interview a System Administrator</vt:lpstr>
      <vt:lpstr>How to Interview a System Administrator</vt:lpstr>
      <vt:lpstr>The green slides are what I show on the projector</vt:lpstr>
      <vt:lpstr>The black slides are my speaking notes</vt:lpstr>
      <vt:lpstr>Latest Slides</vt:lpstr>
      <vt:lpstr>Latest Slides</vt:lpstr>
      <vt:lpstr>Schedule</vt:lpstr>
      <vt:lpstr>Schedule</vt:lpstr>
      <vt:lpstr>Clarification</vt:lpstr>
      <vt:lpstr>Clarification</vt:lpstr>
      <vt:lpstr>Goal</vt:lpstr>
      <vt:lpstr>Goal</vt:lpstr>
      <vt:lpstr>Let’s jump right in</vt:lpstr>
      <vt:lpstr>Let’s jump right in</vt:lpstr>
      <vt:lpstr>The Question</vt:lpstr>
      <vt:lpstr>The Question</vt:lpstr>
      <vt:lpstr>The Question</vt:lpstr>
      <vt:lpstr>The Question</vt:lpstr>
      <vt:lpstr>The Question</vt:lpstr>
      <vt:lpstr>The Question</vt:lpstr>
      <vt:lpstr>The Question</vt:lpstr>
      <vt:lpstr>The Question</vt:lpstr>
      <vt:lpstr>The Question</vt:lpstr>
      <vt:lpstr>The Question</vt:lpstr>
      <vt:lpstr>The Question</vt:lpstr>
      <vt:lpstr>The Question</vt:lpstr>
      <vt:lpstr>The Question</vt:lpstr>
      <vt:lpstr>The Question</vt:lpstr>
      <vt:lpstr>The Question</vt:lpstr>
      <vt:lpstr>The Question</vt:lpstr>
      <vt:lpstr>The Question</vt:lpstr>
      <vt:lpstr>The Question</vt:lpstr>
      <vt:lpstr>The Question</vt:lpstr>
      <vt:lpstr>The Question</vt:lpstr>
      <vt:lpstr>The Question</vt:lpstr>
      <vt:lpstr>The Question</vt:lpstr>
      <vt:lpstr>Let’s Start Over</vt:lpstr>
      <vt:lpstr>Let’s Start Over</vt:lpstr>
      <vt:lpstr>Goal</vt:lpstr>
      <vt:lpstr>Goal</vt:lpstr>
      <vt:lpstr>The Problem</vt:lpstr>
      <vt:lpstr>Problem</vt:lpstr>
      <vt:lpstr>Other Ways</vt:lpstr>
      <vt:lpstr>Other Ways?</vt:lpstr>
      <vt:lpstr>Other Ways</vt:lpstr>
      <vt:lpstr>Stuck</vt:lpstr>
      <vt:lpstr>The Process</vt:lpstr>
      <vt:lpstr>The Process</vt:lpstr>
      <vt:lpstr>The Process</vt:lpstr>
      <vt:lpstr>The Process</vt:lpstr>
      <vt:lpstr>The Process</vt:lpstr>
      <vt:lpstr>The Process</vt:lpstr>
      <vt:lpstr>The Process</vt:lpstr>
      <vt:lpstr>The Process</vt:lpstr>
      <vt:lpstr>The Phone Screen</vt:lpstr>
      <vt:lpstr>The Phone Screen</vt:lpstr>
      <vt:lpstr>Fizz Buzz?</vt:lpstr>
      <vt:lpstr>Fizz Buzz?</vt:lpstr>
      <vt:lpstr>Fizz Buzz?</vt:lpstr>
      <vt:lpstr>Fizz Buzz?</vt:lpstr>
      <vt:lpstr>Fizz Buzz?</vt:lpstr>
      <vt:lpstr>Fizz Buzz?</vt:lpstr>
      <vt:lpstr>Group Presentation</vt:lpstr>
      <vt:lpstr>Group Presentation</vt:lpstr>
      <vt:lpstr>But … !</vt:lpstr>
      <vt:lpstr>But … !</vt:lpstr>
      <vt:lpstr>But … !</vt:lpstr>
      <vt:lpstr>But … !</vt:lpstr>
      <vt:lpstr>1-on-1 Interviews</vt:lpstr>
      <vt:lpstr>1-on-1 Interviews</vt:lpstr>
      <vt:lpstr>1-on-1 Interviews</vt:lpstr>
      <vt:lpstr>Some Tips</vt:lpstr>
      <vt:lpstr>1-on-1 Interviews</vt:lpstr>
      <vt:lpstr>Some Tips</vt:lpstr>
      <vt:lpstr>1-on-1 Interviews</vt:lpstr>
      <vt:lpstr>But First …</vt:lpstr>
      <vt:lpstr>What Is the Purpose of an Interview?</vt:lpstr>
      <vt:lpstr>What Is the Purpose of an Interview?</vt:lpstr>
      <vt:lpstr>Purpose?</vt:lpstr>
      <vt:lpstr>Purpose</vt:lpstr>
      <vt:lpstr>DID YOU HEAR THAT?</vt:lpstr>
      <vt:lpstr>DID YOU HEAR THAT?</vt:lpstr>
      <vt:lpstr>It’s A Two-Way Process!</vt:lpstr>
      <vt:lpstr>A two-way process!</vt:lpstr>
      <vt:lpstr>It’s A Two-Way Process!</vt:lpstr>
      <vt:lpstr>A two-way process!</vt:lpstr>
      <vt:lpstr>No need to prove how much you know!</vt:lpstr>
      <vt:lpstr>No need to prove how much you know!</vt:lpstr>
      <vt:lpstr>Purpose</vt:lpstr>
      <vt:lpstr>Purpose</vt:lpstr>
      <vt:lpstr>Purpose</vt:lpstr>
      <vt:lpstr>Purpose</vt:lpstr>
      <vt:lpstr>Purpose?</vt:lpstr>
      <vt:lpstr>Purpose</vt:lpstr>
      <vt:lpstr>More Tips</vt:lpstr>
      <vt:lpstr>More Tips</vt:lpstr>
      <vt:lpstr>Important!</vt:lpstr>
      <vt:lpstr>Important!</vt:lpstr>
      <vt:lpstr>Important!</vt:lpstr>
      <vt:lpstr>Important!</vt:lpstr>
      <vt:lpstr>Are we there yet?</vt:lpstr>
      <vt:lpstr>Are we there yet?</vt:lpstr>
      <vt:lpstr>Almost </vt:lpstr>
      <vt:lpstr>Almost There</vt:lpstr>
      <vt:lpstr>Questions (Almost)</vt:lpstr>
      <vt:lpstr>Questions</vt:lpstr>
      <vt:lpstr>Questions</vt:lpstr>
      <vt:lpstr>Questions</vt:lpstr>
      <vt:lpstr>Questions</vt:lpstr>
      <vt:lpstr>Questions</vt:lpstr>
      <vt:lpstr>Bad Questions</vt:lpstr>
      <vt:lpstr>Bad Questions</vt:lpstr>
      <vt:lpstr>Bad Questions</vt:lpstr>
      <vt:lpstr>Bad Questions</vt:lpstr>
      <vt:lpstr>Bad Questions</vt:lpstr>
      <vt:lpstr>Bad Questions</vt:lpstr>
      <vt:lpstr>Bad Questions</vt:lpstr>
      <vt:lpstr>Bad Questions</vt:lpstr>
      <vt:lpstr>Bad Questions</vt:lpstr>
      <vt:lpstr>Bad Questions</vt:lpstr>
      <vt:lpstr>Bad Questions</vt:lpstr>
      <vt:lpstr>Bad Questions</vt:lpstr>
      <vt:lpstr>Bad Questions</vt:lpstr>
      <vt:lpstr>Bad Questions</vt:lpstr>
      <vt:lpstr>Better Questions</vt:lpstr>
      <vt:lpstr>Better Questions</vt:lpstr>
      <vt:lpstr>Better Questions</vt:lpstr>
      <vt:lpstr>Better Questions</vt:lpstr>
      <vt:lpstr>Better Questions</vt:lpstr>
      <vt:lpstr>Better Questions</vt:lpstr>
      <vt:lpstr>Better questions</vt:lpstr>
      <vt:lpstr>Better Questions</vt:lpstr>
      <vt:lpstr>But … !</vt:lpstr>
      <vt:lpstr>But … !</vt:lpstr>
      <vt:lpstr>But … !</vt:lpstr>
      <vt:lpstr>But … !</vt:lpstr>
      <vt:lpstr>But … !</vt:lpstr>
      <vt:lpstr>But … !</vt:lpstr>
      <vt:lpstr>Here’s How</vt:lpstr>
      <vt:lpstr>Here’s How</vt:lpstr>
      <vt:lpstr>Here’s How</vt:lpstr>
      <vt:lpstr>Here’s How</vt:lpstr>
      <vt:lpstr>The Three Things</vt:lpstr>
      <vt:lpstr>The Three Things</vt:lpstr>
      <vt:lpstr>The Three Things</vt:lpstr>
      <vt:lpstr>The Three Things</vt:lpstr>
      <vt:lpstr>The Three Things</vt:lpstr>
      <vt:lpstr>The Three Things</vt:lpstr>
      <vt:lpstr>More Questions</vt:lpstr>
      <vt:lpstr>More Questions</vt:lpstr>
      <vt:lpstr>More Questions</vt:lpstr>
      <vt:lpstr>More Questions</vt:lpstr>
      <vt:lpstr>More Questions</vt:lpstr>
      <vt:lpstr>More Questions</vt:lpstr>
      <vt:lpstr>More Questions</vt:lpstr>
      <vt:lpstr>More Questions</vt:lpstr>
      <vt:lpstr>More Questions</vt:lpstr>
      <vt:lpstr>More Questions</vt:lpstr>
      <vt:lpstr>More Questions</vt:lpstr>
      <vt:lpstr>More Questions</vt:lpstr>
      <vt:lpstr>More Questions</vt:lpstr>
      <vt:lpstr>More Questions</vt:lpstr>
      <vt:lpstr>More Questions</vt:lpstr>
      <vt:lpstr>More Questions</vt:lpstr>
      <vt:lpstr>“Fit”</vt:lpstr>
      <vt:lpstr>Fit</vt:lpstr>
      <vt:lpstr>Fit</vt:lpstr>
      <vt:lpstr>Fit</vt:lpstr>
      <vt:lpstr>Fit</vt:lpstr>
      <vt:lpstr>Fit</vt:lpstr>
      <vt:lpstr>Fit</vt:lpstr>
      <vt:lpstr>Fit</vt:lpstr>
      <vt:lpstr>Fit</vt:lpstr>
      <vt:lpstr>Fit</vt:lpstr>
      <vt:lpstr>Back to Questions</vt:lpstr>
      <vt:lpstr>Back to Questions</vt:lpstr>
      <vt:lpstr>Don’t Ask …</vt:lpstr>
      <vt:lpstr>Don’t Ask …</vt:lpstr>
      <vt:lpstr>Don’t Ask …</vt:lpstr>
      <vt:lpstr>Don’t Ask …</vt:lpstr>
      <vt:lpstr>Don’t Ask …</vt:lpstr>
      <vt:lpstr>Don’t Ask …</vt:lpstr>
      <vt:lpstr>Don’t Ask …</vt:lpstr>
      <vt:lpstr>Don’t Ask …</vt:lpstr>
      <vt:lpstr>Don’t Ask …</vt:lpstr>
      <vt:lpstr>Don’t Ask …</vt:lpstr>
      <vt:lpstr>Don’t Ask …</vt:lpstr>
      <vt:lpstr>Don’t Ask …</vt:lpstr>
      <vt:lpstr>Don’t Ask …</vt:lpstr>
      <vt:lpstr>Don’t Ask …</vt:lpstr>
      <vt:lpstr>Don’t Ask …</vt:lpstr>
      <vt:lpstr>Don’t Ask …</vt:lpstr>
      <vt:lpstr>Don’t Ask …</vt:lpstr>
      <vt:lpstr>Don’t Ask …</vt:lpstr>
      <vt:lpstr>Don’t Ask …</vt:lpstr>
      <vt:lpstr>Don’t Ask …</vt:lpstr>
      <vt:lpstr>But What About …?</vt:lpstr>
      <vt:lpstr>But What About …?</vt:lpstr>
      <vt:lpstr>But What About …?</vt:lpstr>
      <vt:lpstr>But What About …?</vt:lpstr>
      <vt:lpstr>But What About …?</vt:lpstr>
      <vt:lpstr>But What About …?</vt:lpstr>
      <vt:lpstr>That’s All, Folks</vt:lpstr>
      <vt:lpstr>That’s All, Folks</vt:lpstr>
      <vt:lpstr>Attention Tutorial Attendees! Please don’t forget to fill out your Tutorial Surveys.  Your feedback is very important to us  and helps us shape the future  of the LISA training program.   Please visit www.usenix.org/lisa13/training/survey and fill out the appropriate surveys.   Thanks for your help! </vt:lpstr>
      <vt:lpstr>Attention Tutorial Attendees! Please don’t forget to fill out your Tutorial Surveys.  Your feedback is very important to us  and helps us shape the future  of the LISA training program.   Please visit www.usenix.org/lisa13/training/survey and fill out the appropriate surveys.   Thanks for your help! </vt:lpstr>
      <vt:lpstr>After Today …</vt:lpstr>
      <vt:lpstr>After Today …</vt:lpstr>
      <vt:lpstr>Credits</vt:lpstr>
      <vt:lpstr>Credits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adamm</dc:creator>
  <cp:lastModifiedBy>adamm</cp:lastModifiedBy>
  <cp:revision>61</cp:revision>
  <cp:lastPrinted>2013-09-25T23:19:28Z</cp:lastPrinted>
  <dcterms:created xsi:type="dcterms:W3CDTF">2013-08-19T12:57:40Z</dcterms:created>
  <dcterms:modified xsi:type="dcterms:W3CDTF">2013-11-03T14:32:25Z</dcterms:modified>
</cp:coreProperties>
</file>