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537" r:id="rId2"/>
    <p:sldId id="538" r:id="rId3"/>
    <p:sldId id="539" r:id="rId4"/>
    <p:sldId id="540" r:id="rId5"/>
    <p:sldId id="541" r:id="rId6"/>
    <p:sldId id="542" r:id="rId7"/>
    <p:sldId id="543" r:id="rId8"/>
    <p:sldId id="544" r:id="rId9"/>
    <p:sldId id="545" r:id="rId10"/>
    <p:sldId id="546" r:id="rId11"/>
    <p:sldId id="547" r:id="rId12"/>
    <p:sldId id="548" r:id="rId13"/>
    <p:sldId id="549" r:id="rId14"/>
    <p:sldId id="550" r:id="rId15"/>
    <p:sldId id="551" r:id="rId16"/>
    <p:sldId id="552" r:id="rId17"/>
    <p:sldId id="553" r:id="rId18"/>
    <p:sldId id="554" r:id="rId19"/>
    <p:sldId id="555" r:id="rId20"/>
    <p:sldId id="556" r:id="rId21"/>
    <p:sldId id="557" r:id="rId22"/>
    <p:sldId id="558" r:id="rId23"/>
    <p:sldId id="559" r:id="rId24"/>
    <p:sldId id="560" r:id="rId25"/>
    <p:sldId id="561" r:id="rId26"/>
    <p:sldId id="562" r:id="rId27"/>
    <p:sldId id="563" r:id="rId28"/>
    <p:sldId id="567" r:id="rId29"/>
    <p:sldId id="564" r:id="rId30"/>
    <p:sldId id="565" r:id="rId31"/>
    <p:sldId id="566" r:id="rId32"/>
    <p:sldId id="568" r:id="rId33"/>
    <p:sldId id="569" r:id="rId34"/>
    <p:sldId id="570" r:id="rId35"/>
    <p:sldId id="571" r:id="rId36"/>
    <p:sldId id="572" r:id="rId37"/>
    <p:sldId id="573" r:id="rId38"/>
    <p:sldId id="574" r:id="rId39"/>
    <p:sldId id="575" r:id="rId40"/>
    <p:sldId id="576" r:id="rId41"/>
    <p:sldId id="577" r:id="rId42"/>
    <p:sldId id="578" r:id="rId43"/>
    <p:sldId id="579" r:id="rId44"/>
    <p:sldId id="580" r:id="rId45"/>
    <p:sldId id="581" r:id="rId46"/>
    <p:sldId id="582" r:id="rId47"/>
    <p:sldId id="583" r:id="rId48"/>
    <p:sldId id="584" r:id="rId49"/>
    <p:sldId id="585" r:id="rId50"/>
    <p:sldId id="586" r:id="rId51"/>
    <p:sldId id="587" r:id="rId52"/>
    <p:sldId id="588" r:id="rId53"/>
    <p:sldId id="589" r:id="rId54"/>
    <p:sldId id="590" r:id="rId55"/>
    <p:sldId id="591" r:id="rId56"/>
    <p:sldId id="592" r:id="rId57"/>
    <p:sldId id="593" r:id="rId58"/>
    <p:sldId id="594" r:id="rId59"/>
    <p:sldId id="595" r:id="rId60"/>
    <p:sldId id="596" r:id="rId61"/>
    <p:sldId id="597" r:id="rId62"/>
    <p:sldId id="598" r:id="rId63"/>
    <p:sldId id="599" r:id="rId64"/>
    <p:sldId id="600" r:id="rId65"/>
    <p:sldId id="601" r:id="rId66"/>
    <p:sldId id="602" r:id="rId67"/>
    <p:sldId id="603" r:id="rId68"/>
    <p:sldId id="604" r:id="rId69"/>
    <p:sldId id="605" r:id="rId70"/>
    <p:sldId id="606" r:id="rId71"/>
    <p:sldId id="607" r:id="rId72"/>
    <p:sldId id="608" r:id="rId73"/>
    <p:sldId id="609" r:id="rId74"/>
    <p:sldId id="610" r:id="rId75"/>
    <p:sldId id="611" r:id="rId76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96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35C001A-B075-40E9-91E5-B0C754B76F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1990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A36D958-DB72-49D8-A586-F03A420BC2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7147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00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‹#›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6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75</a:t>
            </a:r>
            <a:endParaRPr lang="en-US" dirty="0" smtClean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fld id="{F2682B1A-CFB7-4B2E-9041-75F9556F4600}" type="slidenum">
              <a:rPr lang="en-US" smtClean="0"/>
              <a:pPr/>
              <a:t>‹#›</a:t>
            </a:fld>
            <a:r>
              <a:rPr lang="en-US" dirty="0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650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‹#›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96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‹#›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767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75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FF0000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724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7200" kern="1200">
          <a:solidFill>
            <a:srgbClr val="FFFF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FFFF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FFFF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FFFF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going to talk about my vision for the future of system administration, and a question for you to contemplate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have been similar changes in system administration but they’re harder to quantify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10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67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rate of change for H/W seems to be slowing down</a:t>
            </a:r>
          </a:p>
          <a:p>
            <a:endParaRPr lang="en-US" dirty="0"/>
          </a:p>
          <a:p>
            <a:r>
              <a:rPr lang="en-US" dirty="0" smtClean="0"/>
              <a:t>The rate for system administration is speeding 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11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2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predict </a:t>
            </a:r>
            <a:r>
              <a:rPr lang="en-US" b="1" dirty="0" smtClean="0">
                <a:solidFill>
                  <a:srgbClr val="FF0000"/>
                </a:solidFill>
              </a:rPr>
              <a:t>big</a:t>
            </a:r>
            <a:r>
              <a:rPr lang="en-US" dirty="0" smtClean="0"/>
              <a:t> changes in the next 2 or 5 or 10 years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12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5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company’s product is S/W, I predict the changes will be in &lt; 5 years (and maybe even in just 2 years)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13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0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everyone else the changes may take up to 10 years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14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6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software my group is writing will fundamentally change most of “server administration” at </a:t>
            </a:r>
            <a:r>
              <a:rPr lang="en-US" dirty="0" err="1" smtClean="0"/>
              <a:t>MathWorks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15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1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companies are writing the same S/W</a:t>
            </a:r>
          </a:p>
          <a:p>
            <a:endParaRPr lang="en-US" dirty="0"/>
          </a:p>
          <a:p>
            <a:r>
              <a:rPr lang="en-US" dirty="0" smtClean="0"/>
              <a:t>Most notable is Netflix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16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2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Eventually there will be “products” to provide the same services for any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17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5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what does my software do, and why do you care?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18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feel </a:t>
            </a:r>
            <a:r>
              <a:rPr lang="en-US" b="1" dirty="0" smtClean="0">
                <a:solidFill>
                  <a:srgbClr val="FF0000"/>
                </a:solidFill>
              </a:rPr>
              <a:t>strongly </a:t>
            </a:r>
            <a:r>
              <a:rPr lang="en-US" dirty="0" smtClean="0"/>
              <a:t>that </a:t>
            </a:r>
            <a:r>
              <a:rPr lang="en-US" dirty="0" err="1" smtClean="0"/>
              <a:t>SysAdmin</a:t>
            </a:r>
            <a:r>
              <a:rPr lang="en-US" dirty="0" smtClean="0"/>
              <a:t> today lacks real automation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19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 don’t have a crystal ball so I can’t predict the future but everything I’m going to say is based on work I and my group are doing and will be doing for the next 1 – 2 years</a:t>
            </a:r>
          </a:p>
          <a:p>
            <a:endParaRPr lang="en-US" sz="4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5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Puppet et al. are “force multipliers”</a:t>
            </a:r>
          </a:p>
          <a:p>
            <a:endParaRPr lang="en-US" dirty="0"/>
          </a:p>
          <a:p>
            <a:r>
              <a:rPr lang="en-US" dirty="0" smtClean="0"/>
              <a:t>Except for repairing files that change, a </a:t>
            </a:r>
            <a:r>
              <a:rPr lang="en-US" dirty="0" err="1" smtClean="0"/>
              <a:t>SysAdmin</a:t>
            </a:r>
            <a:r>
              <a:rPr lang="en-US" dirty="0" smtClean="0"/>
              <a:t> still has to cause things to happen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20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3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new servers: A </a:t>
            </a:r>
            <a:r>
              <a:rPr lang="en-US" dirty="0" err="1" smtClean="0"/>
              <a:t>SysAdmin</a:t>
            </a:r>
            <a:r>
              <a:rPr lang="en-US" dirty="0" smtClean="0"/>
              <a:t> has to create the machine and do enough configuration for it to connect to the network so Puppet can then run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21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99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Networks are worse because there’s even less automation</a:t>
            </a:r>
          </a:p>
          <a:p>
            <a:endParaRPr lang="en-US" dirty="0"/>
          </a:p>
          <a:p>
            <a:r>
              <a:rPr lang="en-US" dirty="0" smtClean="0"/>
              <a:t>Without automation this stuff doesn’t scale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22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59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I care about scaling creating and deleting servers and networks?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23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52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MathWorks</a:t>
            </a:r>
            <a:r>
              <a:rPr lang="en-US" dirty="0" smtClean="0"/>
              <a:t> has two large software products and a large handful of web and cloud apps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24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8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product and app has lots of tests: unit, functional, system, integration, regression, and performance</a:t>
            </a:r>
          </a:p>
          <a:p>
            <a:endParaRPr lang="en-US" dirty="0"/>
          </a:p>
          <a:p>
            <a:r>
              <a:rPr lang="en-US" dirty="0" smtClean="0"/>
              <a:t>They take a long time to run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25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7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integration tests are the hardest: they require 5 – 8 hosts, each running a different app, 1 of which has the code being tested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26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9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really hard to schedule, </a:t>
            </a:r>
            <a:r>
              <a:rPr lang="en-US" smtClean="0"/>
              <a:t>and takes </a:t>
            </a:r>
            <a:r>
              <a:rPr lang="en-US" dirty="0" smtClean="0"/>
              <a:t>a long time, so instead of testing against known versions of the “foreign” apps you test against other unreleased code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27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also means having &lt;n&gt; integration environments sitting around waiting for someone to run a test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28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6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moving target</a:t>
            </a:r>
          </a:p>
          <a:p>
            <a:endParaRPr lang="en-US" dirty="0"/>
          </a:p>
          <a:p>
            <a:r>
              <a:rPr lang="en-US" dirty="0" smtClean="0"/>
              <a:t>Sometimes bugs slip through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29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 started in 1974 I was called a “programmer”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Not “system programmer”; I was developing applications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2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current project is to let app developers specify the versions of the “foreign” as build-time dependencies</a:t>
            </a:r>
          </a:p>
          <a:p>
            <a:endParaRPr lang="en-US" dirty="0"/>
          </a:p>
          <a:p>
            <a:r>
              <a:rPr lang="en-US" dirty="0" smtClean="0"/>
              <a:t>Done in Maven (pom.xml)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30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51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software uses those dependencies to create a private network and however many servers, runs the integration tests, then tears it all down and reports the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31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6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tests succeed, a clean copy of the VM being tested is saved for use by integration tests for the next app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32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6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this happens through Maven plugins</a:t>
            </a:r>
          </a:p>
          <a:p>
            <a:endParaRPr lang="en-US" dirty="0"/>
          </a:p>
          <a:p>
            <a:r>
              <a:rPr lang="en-US" dirty="0" smtClean="0"/>
              <a:t>Maven in run by a CI tool that watches for </a:t>
            </a:r>
            <a:r>
              <a:rPr lang="en-US" dirty="0" err="1" smtClean="0"/>
              <a:t>devs</a:t>
            </a:r>
            <a:r>
              <a:rPr lang="en-US" dirty="0" smtClean="0"/>
              <a:t> to check in code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33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1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CI tool isn’t Jenkins but it’s similar enough</a:t>
            </a:r>
          </a:p>
          <a:p>
            <a:endParaRPr lang="en-US" dirty="0"/>
          </a:p>
          <a:p>
            <a:r>
              <a:rPr lang="en-US" dirty="0" smtClean="0"/>
              <a:t>We use Maven because it handles the dependencies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34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09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my software, hosts and networks are </a:t>
            </a:r>
            <a:r>
              <a:rPr lang="en-US" b="1" dirty="0" smtClean="0">
                <a:solidFill>
                  <a:srgbClr val="FF0000"/>
                </a:solidFill>
              </a:rPr>
              <a:t>automatically </a:t>
            </a:r>
            <a:r>
              <a:rPr lang="en-US" dirty="0" smtClean="0"/>
              <a:t>created, configured, and destroyed, with </a:t>
            </a:r>
            <a:r>
              <a:rPr lang="en-US" b="1" dirty="0" smtClean="0">
                <a:solidFill>
                  <a:srgbClr val="FF0000"/>
                </a:solidFill>
              </a:rPr>
              <a:t>no </a:t>
            </a:r>
            <a:r>
              <a:rPr lang="en-US" dirty="0" smtClean="0"/>
              <a:t>input from the </a:t>
            </a:r>
            <a:r>
              <a:rPr lang="en-US" dirty="0" err="1" smtClean="0"/>
              <a:t>SysAdmin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35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05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That’s</a:t>
            </a:r>
            <a:r>
              <a:rPr lang="en-US" dirty="0" smtClean="0"/>
              <a:t> why I care about automating</a:t>
            </a:r>
          </a:p>
          <a:p>
            <a:endParaRPr lang="en-US" dirty="0"/>
          </a:p>
          <a:p>
            <a:r>
              <a:rPr lang="en-US" dirty="0" smtClean="0"/>
              <a:t>And . . 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36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5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there I can automate all the tests, </a:t>
            </a:r>
            <a:r>
              <a:rPr lang="en-US" b="1" dirty="0" smtClean="0">
                <a:solidFill>
                  <a:srgbClr val="FF0000"/>
                </a:solidFill>
              </a:rPr>
              <a:t>including </a:t>
            </a:r>
            <a:r>
              <a:rPr lang="en-US" dirty="0" smtClean="0"/>
              <a:t>tests for changes to our Puppet code . . 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37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2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process, including running </a:t>
            </a:r>
            <a:r>
              <a:rPr lang="en-US" b="1" dirty="0" smtClean="0">
                <a:solidFill>
                  <a:srgbClr val="FF0000"/>
                </a:solidFill>
              </a:rPr>
              <a:t>application </a:t>
            </a:r>
            <a:r>
              <a:rPr lang="en-US" dirty="0" smtClean="0"/>
              <a:t>integration tests, to make sure a Puppet change or an O/S upgrade doesn’t break the apps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38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9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software can also deploy a new server (with an app already loaded) into production; it’s just a few different configuration parameters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39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1987 I switched to “classic” system administration</a:t>
            </a:r>
          </a:p>
          <a:p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ll the usual stuff: backups, O/S upgrades, etc.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betting that at least some of you are saying “What about &lt;x&gt;?”</a:t>
            </a:r>
          </a:p>
          <a:p>
            <a:endParaRPr lang="en-US" dirty="0"/>
          </a:p>
          <a:p>
            <a:r>
              <a:rPr lang="en-US" dirty="0" smtClean="0"/>
              <a:t>I skipped a </a:t>
            </a:r>
            <a:r>
              <a:rPr lang="en-US" b="1" dirty="0" smtClean="0">
                <a:solidFill>
                  <a:srgbClr val="FF0000"/>
                </a:solidFill>
              </a:rPr>
              <a:t>lot </a:t>
            </a:r>
            <a:r>
              <a:rPr lang="en-US" dirty="0" smtClean="0"/>
              <a:t>of details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40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4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“Yeah, but what about &lt;x&gt;?”</a:t>
            </a:r>
          </a:p>
          <a:p>
            <a:endParaRPr lang="en-US" dirty="0"/>
          </a:p>
          <a:p>
            <a:r>
              <a:rPr lang="en-US" dirty="0" smtClean="0"/>
              <a:t>Meh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41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write software, and I’ve been doing it for a long time; I know that I can make my software do just about anything . . 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42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3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instead of “but what about &lt;x&gt;?,” my attitude is “write just enough code to give the developers </a:t>
            </a:r>
            <a:r>
              <a:rPr lang="en-US" i="1" dirty="0" smtClean="0"/>
              <a:t>something</a:t>
            </a:r>
            <a:r>
              <a:rPr lang="en-US" dirty="0" smtClean="0"/>
              <a:t>, and we’ll handle &lt;x&gt; when it becomes important”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43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called “Agile”</a:t>
            </a:r>
          </a:p>
          <a:p>
            <a:endParaRPr lang="en-US" dirty="0"/>
          </a:p>
          <a:p>
            <a:r>
              <a:rPr lang="en-US" dirty="0" smtClean="0"/>
              <a:t>It’s not  a big deal but it does require a change in attitude and mindset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44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34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now that my software does pretty much all the work of managing the servers, what’s left for the </a:t>
            </a:r>
            <a:r>
              <a:rPr lang="en-US" dirty="0" err="1" smtClean="0"/>
              <a:t>SysAdmins</a:t>
            </a:r>
            <a:r>
              <a:rPr lang="en-US" dirty="0" smtClean="0"/>
              <a:t> to do?</a:t>
            </a:r>
          </a:p>
          <a:p>
            <a:endParaRPr lang="en-US" dirty="0"/>
          </a:p>
          <a:p>
            <a:r>
              <a:rPr lang="en-US" dirty="0" smtClean="0"/>
              <a:t>Not much!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45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bit of software we’ll be working on monitors our VM usage and tells the SAs when to order more H/W to run the VMs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46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9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physically installing the new H/W, the </a:t>
            </a:r>
            <a:r>
              <a:rPr lang="en-US" dirty="0" err="1" smtClean="0"/>
              <a:t>SysAdmin</a:t>
            </a:r>
            <a:r>
              <a:rPr lang="en-US" dirty="0" smtClean="0"/>
              <a:t> goes to a web page and enters the rack location, power outlets, and network ports, selects the environment, and hits “Go”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47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configuration of the H/W is handled by my software (using Puppet), because configuring H/W is nearly identical to configuring VMs, just with different inputs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48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4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what about new O/S versions or patches?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49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4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2007 I went back to programming but this time I was called a “software engineer” or “software developer”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0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SysAdmin</a:t>
            </a:r>
            <a:r>
              <a:rPr lang="en-US" dirty="0"/>
              <a:t> edits a text file and checks it in; my software tests it </a:t>
            </a:r>
            <a:r>
              <a:rPr lang="en-US" dirty="0" smtClean="0"/>
              <a:t>and if the tests work, makes the new version available for future tests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50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what about new versions of Apache or Glassfish?</a:t>
            </a:r>
          </a:p>
          <a:p>
            <a:endParaRPr lang="en-US" dirty="0"/>
          </a:p>
          <a:p>
            <a:r>
              <a:rPr lang="en-US" dirty="0" smtClean="0"/>
              <a:t>Not the </a:t>
            </a:r>
            <a:r>
              <a:rPr lang="en-US" dirty="0" err="1" smtClean="0"/>
              <a:t>SysAdmin’s</a:t>
            </a:r>
            <a:r>
              <a:rPr lang="en-US" dirty="0" smtClean="0"/>
              <a:t> problem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51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7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developers</a:t>
            </a:r>
            <a:r>
              <a:rPr lang="en-US" dirty="0" smtClean="0"/>
              <a:t> handle those!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WAT?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52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devs</a:t>
            </a:r>
            <a:r>
              <a:rPr lang="en-US" dirty="0" smtClean="0"/>
              <a:t> specify the new version of Glassfish, and that causes all the tests to run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53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tests pass, the new version is made available for production; if the tests fail, the </a:t>
            </a:r>
            <a:r>
              <a:rPr lang="en-US" dirty="0" err="1" smtClean="0"/>
              <a:t>devs</a:t>
            </a:r>
            <a:r>
              <a:rPr lang="en-US" dirty="0" smtClean="0"/>
              <a:t> either roll it back or update the app to work with the new version of Glassfish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54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1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way, the </a:t>
            </a:r>
            <a:r>
              <a:rPr lang="en-US" dirty="0" err="1" smtClean="0"/>
              <a:t>SysAdmin</a:t>
            </a:r>
            <a:r>
              <a:rPr lang="en-US" dirty="0" smtClean="0"/>
              <a:t> doesn’t have to care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55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version can’t be released to production unless the tests pass, and that’s the exact same process as app changes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56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SysAdmin</a:t>
            </a:r>
            <a:r>
              <a:rPr lang="en-US" dirty="0" smtClean="0"/>
              <a:t> doesn’t care because s/he doesn’t have to care</a:t>
            </a:r>
          </a:p>
          <a:p>
            <a:endParaRPr lang="en-US" dirty="0"/>
          </a:p>
          <a:p>
            <a:r>
              <a:rPr lang="en-US" dirty="0" smtClean="0"/>
              <a:t>I say that’s A Good Thing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57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3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now, pretty much all the </a:t>
            </a:r>
            <a:r>
              <a:rPr lang="en-US" dirty="0" err="1" smtClean="0"/>
              <a:t>SysAdmin</a:t>
            </a:r>
            <a:r>
              <a:rPr lang="en-US" dirty="0" smtClean="0"/>
              <a:t> does is rack &amp; stack hardware, edit text files, and once in a rare while, write a new Puppet module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58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1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is that all?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No!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59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15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2012 I started concentrating on software for system administration</a:t>
            </a:r>
          </a:p>
          <a:p>
            <a:endParaRPr lang="en-US" dirty="0"/>
          </a:p>
          <a:p>
            <a:r>
              <a:rPr lang="en-US" dirty="0" smtClean="0"/>
              <a:t>In 2013 I joined </a:t>
            </a:r>
            <a:r>
              <a:rPr lang="en-US" dirty="0" err="1" smtClean="0"/>
              <a:t>MathWorks</a:t>
            </a:r>
            <a:r>
              <a:rPr lang="en-US" dirty="0" smtClean="0"/>
              <a:t>, in part to work on software for system administration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40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There’s a ton of software that does all the real work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60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7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if I’m the guy that writes that software, am I a </a:t>
            </a:r>
            <a:r>
              <a:rPr lang="en-US" dirty="0" err="1" smtClean="0"/>
              <a:t>SysAdmin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I say “yes!”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61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2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remember I said I had a question for you to contemplate?</a:t>
            </a:r>
          </a:p>
          <a:p>
            <a:endParaRPr lang="en-US" dirty="0"/>
          </a:p>
          <a:p>
            <a:r>
              <a:rPr lang="en-US" dirty="0" smtClean="0"/>
              <a:t>Here it is . . 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62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0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dirty="0" err="1" smtClean="0"/>
              <a:t>SysAdmin</a:t>
            </a:r>
            <a:r>
              <a:rPr lang="en-US" dirty="0" smtClean="0"/>
              <a:t> do you want to be?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63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want to be the one that racks &amp; stacks hardware, enters stuff on web pages, and sometimes edits text files? . . 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64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do you want to be the </a:t>
            </a:r>
            <a:r>
              <a:rPr lang="en-US" dirty="0" err="1" smtClean="0"/>
              <a:t>SysAdmin</a:t>
            </a:r>
            <a:r>
              <a:rPr lang="en-US" dirty="0" smtClean="0"/>
              <a:t> that writes all the (cool) software?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65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want to be the one that racks &amp; stacks and edits text files, do nothing</a:t>
            </a:r>
          </a:p>
          <a:p>
            <a:endParaRPr lang="en-US" dirty="0"/>
          </a:p>
          <a:p>
            <a:r>
              <a:rPr lang="en-US" dirty="0" smtClean="0"/>
              <a:t> Your job will change in 2 or 5 or 10 years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66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9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if you want to be the one that writes the software, </a:t>
            </a:r>
            <a:r>
              <a:rPr lang="en-US" b="1" dirty="0" smtClean="0">
                <a:solidFill>
                  <a:srgbClr val="FF0000"/>
                </a:solidFill>
              </a:rPr>
              <a:t>stop </a:t>
            </a:r>
            <a:r>
              <a:rPr lang="en-US" dirty="0" smtClean="0"/>
              <a:t>being a “classic” </a:t>
            </a:r>
            <a:r>
              <a:rPr lang="en-US" dirty="0" err="1" smtClean="0"/>
              <a:t>SysAdmin</a:t>
            </a:r>
            <a:r>
              <a:rPr lang="en-US" dirty="0" smtClean="0"/>
              <a:t> and learn “software engineering”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67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is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just “learn Perl and a little bit about coding”</a:t>
            </a:r>
          </a:p>
          <a:p>
            <a:endParaRPr lang="en-US" dirty="0"/>
          </a:p>
          <a:p>
            <a:r>
              <a:rPr lang="en-US" dirty="0" smtClean="0"/>
              <a:t>It’s not even learning Python or Ruby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68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24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“Real” software engineering means learning algorithms, proper coding practices (for readability and maintainability), proper use of version control and branching, . . 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69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6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1974 there have been </a:t>
            </a:r>
            <a:r>
              <a:rPr lang="en-US" b="1" dirty="0" smtClean="0">
                <a:solidFill>
                  <a:srgbClr val="FF0000"/>
                </a:solidFill>
              </a:rPr>
              <a:t>huge</a:t>
            </a:r>
            <a:r>
              <a:rPr lang="en-US" dirty="0" smtClean="0"/>
              <a:t> changes in hardware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7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Agile (in whatever form), how to use &amp; design &amp; build APIs, design reviews, code reviews, how to write software tests, how to write testable software, how to use databases, . . 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70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3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make testing an integral part of the development process (like TDD or BDD), writing software that checks all error codes, writing software that returns sensible . . 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71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3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rror codes, and oh by the way, learning languages like C/C++ and Java, plus learning how to learn new languages (Go, Haskell, </a:t>
            </a:r>
            <a:r>
              <a:rPr lang="en-US" dirty="0" err="1" smtClean="0"/>
              <a:t>Erlang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72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7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BS in CS isn’t a requirement but it’s at least worth considering, and it may help you change jobs from </a:t>
            </a:r>
            <a:r>
              <a:rPr lang="en-US" dirty="0" err="1" smtClean="0"/>
              <a:t>SysAdmin</a:t>
            </a:r>
            <a:r>
              <a:rPr lang="en-US" dirty="0" smtClean="0"/>
              <a:t> to developer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73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5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Then, focus on writing “software for system administration” and eventually you’ll be “the new kind of </a:t>
            </a:r>
            <a:r>
              <a:rPr lang="en-US" dirty="0" err="1" smtClean="0"/>
              <a:t>SysAdmin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74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1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which kind of </a:t>
            </a:r>
            <a:r>
              <a:rPr lang="en-US" dirty="0" err="1" smtClean="0"/>
              <a:t>SysAdmin</a:t>
            </a:r>
            <a:r>
              <a:rPr lang="en-US" dirty="0" smtClean="0"/>
              <a:t> do you want to be?</a:t>
            </a:r>
          </a:p>
          <a:p>
            <a:endParaRPr lang="en-US" dirty="0"/>
          </a:p>
          <a:p>
            <a:r>
              <a:rPr lang="en-US" smtClean="0"/>
              <a:t>Thank you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75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first machine took up half this room</a:t>
            </a:r>
            <a:r>
              <a:rPr lang="en-US" smtClean="0"/>
              <a:t>, </a:t>
            </a:r>
            <a:r>
              <a:rPr lang="en-US" smtClean="0"/>
              <a:t>had </a:t>
            </a:r>
            <a:r>
              <a:rPr lang="en-US" dirty="0" smtClean="0"/>
              <a:t>a 0.27 MHz CPU, 16KB of CORE (memory), and 2 x 0.5MB of disk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8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the cheapest iPhone is between a thousand and a million times more powerful</a:t>
            </a:r>
          </a:p>
          <a:p>
            <a:endParaRPr lang="en-US" dirty="0"/>
          </a:p>
          <a:p>
            <a:r>
              <a:rPr lang="en-US" dirty="0" smtClean="0"/>
              <a:t>And it fits in your pocket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2B1A-CFB7-4B2E-9041-75F9556F4600}" type="slidenum">
              <a:rPr lang="en-US" smtClean="0"/>
              <a:pPr/>
              <a:t>9</a:t>
            </a:fld>
            <a:r>
              <a:rPr lang="en-US" smtClean="0"/>
              <a:t> of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1811</Words>
  <Application>Microsoft Office PowerPoint</Application>
  <PresentationFormat>On-screen Show (4:3)</PresentationFormat>
  <Paragraphs>204</Paragraphs>
  <Slides>75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9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adamm</dc:creator>
  <cp:lastModifiedBy>adamm</cp:lastModifiedBy>
  <cp:revision>96</cp:revision>
  <cp:lastPrinted>2013-09-25T23:19:28Z</cp:lastPrinted>
  <dcterms:created xsi:type="dcterms:W3CDTF">2013-08-19T12:57:40Z</dcterms:created>
  <dcterms:modified xsi:type="dcterms:W3CDTF">2016-10-23T14:02:42Z</dcterms:modified>
</cp:coreProperties>
</file>