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6"/>
  </p:notesMasterIdLst>
  <p:handoutMasterIdLst>
    <p:handoutMasterId r:id="rId117"/>
  </p:handoutMasterIdLst>
  <p:sldIdLst>
    <p:sldId id="256" r:id="rId2"/>
    <p:sldId id="276" r:id="rId3"/>
    <p:sldId id="258" r:id="rId4"/>
    <p:sldId id="387" r:id="rId5"/>
    <p:sldId id="388" r:id="rId6"/>
    <p:sldId id="389" r:id="rId7"/>
    <p:sldId id="390" r:id="rId8"/>
    <p:sldId id="260" r:id="rId9"/>
    <p:sldId id="261" r:id="rId10"/>
    <p:sldId id="336" r:id="rId11"/>
    <p:sldId id="262" r:id="rId12"/>
    <p:sldId id="263" r:id="rId13"/>
    <p:sldId id="331" r:id="rId14"/>
    <p:sldId id="332" r:id="rId15"/>
    <p:sldId id="333" r:id="rId16"/>
    <p:sldId id="334" r:id="rId17"/>
    <p:sldId id="335" r:id="rId18"/>
    <p:sldId id="337" r:id="rId19"/>
    <p:sldId id="338" r:id="rId20"/>
    <p:sldId id="339" r:id="rId21"/>
    <p:sldId id="340" r:id="rId22"/>
    <p:sldId id="341" r:id="rId23"/>
    <p:sldId id="265" r:id="rId24"/>
    <p:sldId id="328" r:id="rId25"/>
    <p:sldId id="329" r:id="rId26"/>
    <p:sldId id="330" r:id="rId27"/>
    <p:sldId id="264" r:id="rId28"/>
    <p:sldId id="342" r:id="rId29"/>
    <p:sldId id="343" r:id="rId30"/>
    <p:sldId id="271" r:id="rId31"/>
    <p:sldId id="272" r:id="rId32"/>
    <p:sldId id="273" r:id="rId33"/>
    <p:sldId id="282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58" r:id="rId42"/>
    <p:sldId id="359" r:id="rId43"/>
    <p:sldId id="360" r:id="rId44"/>
    <p:sldId id="361" r:id="rId45"/>
    <p:sldId id="362" r:id="rId46"/>
    <p:sldId id="363" r:id="rId47"/>
    <p:sldId id="407" r:id="rId48"/>
    <p:sldId id="408" r:id="rId49"/>
    <p:sldId id="354" r:id="rId50"/>
    <p:sldId id="381" r:id="rId51"/>
    <p:sldId id="382" r:id="rId52"/>
    <p:sldId id="383" r:id="rId53"/>
    <p:sldId id="301" r:id="rId54"/>
    <p:sldId id="302" r:id="rId55"/>
    <p:sldId id="307" r:id="rId56"/>
    <p:sldId id="303" r:id="rId57"/>
    <p:sldId id="304" r:id="rId58"/>
    <p:sldId id="306" r:id="rId59"/>
    <p:sldId id="305" r:id="rId60"/>
    <p:sldId id="309" r:id="rId61"/>
    <p:sldId id="308" r:id="rId62"/>
    <p:sldId id="319" r:id="rId63"/>
    <p:sldId id="320" r:id="rId64"/>
    <p:sldId id="312" r:id="rId65"/>
    <p:sldId id="327" r:id="rId66"/>
    <p:sldId id="355" r:id="rId67"/>
    <p:sldId id="356" r:id="rId68"/>
    <p:sldId id="364" r:id="rId69"/>
    <p:sldId id="317" r:id="rId70"/>
    <p:sldId id="321" r:id="rId71"/>
    <p:sldId id="310" r:id="rId72"/>
    <p:sldId id="357" r:id="rId73"/>
    <p:sldId id="316" r:id="rId74"/>
    <p:sldId id="318" r:id="rId75"/>
    <p:sldId id="315" r:id="rId76"/>
    <p:sldId id="323" r:id="rId77"/>
    <p:sldId id="324" r:id="rId78"/>
    <p:sldId id="325" r:id="rId79"/>
    <p:sldId id="313" r:id="rId80"/>
    <p:sldId id="365" r:id="rId81"/>
    <p:sldId id="368" r:id="rId82"/>
    <p:sldId id="366" r:id="rId83"/>
    <p:sldId id="369" r:id="rId84"/>
    <p:sldId id="367" r:id="rId85"/>
    <p:sldId id="370" r:id="rId86"/>
    <p:sldId id="371" r:id="rId87"/>
    <p:sldId id="372" r:id="rId88"/>
    <p:sldId id="374" r:id="rId89"/>
    <p:sldId id="375" r:id="rId90"/>
    <p:sldId id="376" r:id="rId91"/>
    <p:sldId id="377" r:id="rId92"/>
    <p:sldId id="378" r:id="rId93"/>
    <p:sldId id="380" r:id="rId94"/>
    <p:sldId id="384" r:id="rId95"/>
    <p:sldId id="385" r:id="rId96"/>
    <p:sldId id="386" r:id="rId97"/>
    <p:sldId id="391" r:id="rId98"/>
    <p:sldId id="392" r:id="rId99"/>
    <p:sldId id="393" r:id="rId100"/>
    <p:sldId id="394" r:id="rId101"/>
    <p:sldId id="395" r:id="rId102"/>
    <p:sldId id="396" r:id="rId103"/>
    <p:sldId id="397" r:id="rId104"/>
    <p:sldId id="398" r:id="rId105"/>
    <p:sldId id="399" r:id="rId106"/>
    <p:sldId id="400" r:id="rId107"/>
    <p:sldId id="401" r:id="rId108"/>
    <p:sldId id="403" r:id="rId109"/>
    <p:sldId id="404" r:id="rId110"/>
    <p:sldId id="402" r:id="rId111"/>
    <p:sldId id="405" r:id="rId112"/>
    <p:sldId id="409" r:id="rId113"/>
    <p:sldId id="410" r:id="rId114"/>
    <p:sldId id="411" r:id="rId11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255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978AF-5B34-4F37-AFC1-939B825B3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739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DFD01-B1CD-4F9A-94D7-1C31B9A26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DFD01-B1CD-4F9A-94D7-1C31B9A263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9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DFD01-B1CD-4F9A-94D7-1C31B9A263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2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DFD01-B1CD-4F9A-94D7-1C31B9A263E6}" type="slidenum">
              <a:rPr lang="en-US" smtClean="0"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5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8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2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0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6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5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7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5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0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2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215E7-1329-4B93-BD7A-213765E52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2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enlo.com/lisa-2015/s7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nlo.com/lisa-2015/s7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enlo.com/lisa-2015/s7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nlo.com/lisa-2015/s7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Software Testing for Sysadmin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hlinkClick r:id="rId3"/>
            </a:endParaRPr>
          </a:p>
          <a:p>
            <a:r>
              <a:rPr lang="en-US" dirty="0" smtClean="0"/>
              <a:t>Downloads: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http://menlo.com/lisa-2015/s7/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genda and </a:t>
            </a:r>
            <a:r>
              <a:rPr lang="en-US" dirty="0" err="1" smtClean="0"/>
              <a:t>Ojectives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to jump around a bit at the beginning</a:t>
            </a:r>
          </a:p>
          <a:p>
            <a:r>
              <a:rPr lang="en-US" dirty="0"/>
              <a:t>A</a:t>
            </a:r>
            <a:r>
              <a:rPr lang="en-US" dirty="0" smtClean="0"/>
              <a:t> few “building blocks” to get started</a:t>
            </a:r>
          </a:p>
          <a:p>
            <a:r>
              <a:rPr lang="en-US" dirty="0"/>
              <a:t>T</a:t>
            </a:r>
            <a:r>
              <a:rPr lang="en-US" dirty="0" smtClean="0"/>
              <a:t>hen I’ll settle into a more logical progression</a:t>
            </a:r>
          </a:p>
          <a:p>
            <a:r>
              <a:rPr lang="en-US" dirty="0"/>
              <a:t>P</a:t>
            </a:r>
            <a:r>
              <a:rPr lang="en-US" dirty="0" smtClean="0"/>
              <a:t>lease bear with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2286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that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$TESTBIN/mount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chmod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a+x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Set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$MOCK_MOUNT_FILE </a:t>
            </a:r>
            <a:r>
              <a:rPr lang="en-US" dirty="0" smtClean="0"/>
              <a:t>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$MOCK_MOUNT_EXIT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Run your program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Wait, where did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$TESTBIN </a:t>
            </a:r>
            <a:r>
              <a:rPr lang="en-US" dirty="0" smtClean="0">
                <a:cs typeface="Consolas" panose="020B0609020204030204" pitchFamily="49" charset="0"/>
              </a:rPr>
              <a:t>come from, and how do we get our program to run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$TESTBIN/mount </a:t>
            </a:r>
            <a:r>
              <a:rPr lang="en-US" dirty="0" smtClean="0">
                <a:cs typeface="Consolas" panose="020B0609020204030204" pitchFamily="49" charset="0"/>
              </a:rPr>
              <a:t>instead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/bin/mount</a:t>
            </a:r>
            <a:r>
              <a:rPr lang="en-US" dirty="0" smtClean="0">
                <a:cs typeface="Consolas" panose="020B0609020204030204" pitchFamily="49" charset="0"/>
              </a:rPr>
              <a:t>?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005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MOUNT=${TESTBIN:-/bin}/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mount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and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$MOUNT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…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25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goes in your Spock/Groovy code</a:t>
            </a:r>
          </a:p>
          <a:p>
            <a:endParaRPr lang="en-US" dirty="0"/>
          </a:p>
          <a:p>
            <a:r>
              <a:rPr lang="en-US" dirty="0" smtClean="0"/>
              <a:t>Look at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$HOME/lisa2015s7/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mock.example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5710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6 – 10: define some variables to make things easier to read</a:t>
            </a:r>
          </a:p>
          <a:p>
            <a:endParaRPr lang="en-US" dirty="0"/>
          </a:p>
          <a:p>
            <a:r>
              <a:rPr lang="en-US" dirty="0" smtClean="0"/>
              <a:t>Lines 14 – 21: create a wrapper that sets the necessary environment variables then runs the real program (“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myprog</a:t>
            </a:r>
            <a:r>
              <a:rPr lang="en-US" dirty="0" smtClean="0"/>
              <a:t>”)</a:t>
            </a:r>
          </a:p>
          <a:p>
            <a:endParaRPr lang="en-US" dirty="0"/>
          </a:p>
          <a:p>
            <a:r>
              <a:rPr lang="en-US" dirty="0" smtClean="0"/>
              <a:t>Line 31: delete the wrapper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4747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one test file, repeat lines 14 – 21, </a:t>
            </a:r>
            <a:r>
              <a:rPr lang="en-US" i="1" dirty="0"/>
              <a:t>mutatis mutandis</a:t>
            </a:r>
            <a:r>
              <a:rPr lang="en-US" dirty="0" smtClean="0"/>
              <a:t>, for each test that needs a wrapper</a:t>
            </a:r>
          </a:p>
          <a:p>
            <a:endParaRPr lang="en-US" dirty="0"/>
          </a:p>
          <a:p>
            <a:r>
              <a:rPr lang="en-US" dirty="0" smtClean="0"/>
              <a:t>Change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$MOCK_MOUNT_FILE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MOCK_MOUNT_EXIT </a:t>
            </a:r>
            <a:r>
              <a:rPr lang="en-US" dirty="0" smtClean="0">
                <a:solidFill>
                  <a:prstClr val="black"/>
                </a:solidFill>
                <a:cs typeface="Consolas" panose="020B0609020204030204" pitchFamily="49" charset="0"/>
              </a:rPr>
              <a:t>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132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mock mount command goes in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/test/resources/bin</a:t>
            </a:r>
          </a:p>
          <a:p>
            <a:endParaRPr lang="en-US" dirty="0"/>
          </a:p>
          <a:p>
            <a:r>
              <a:rPr lang="en-US" dirty="0"/>
              <a:t>The data files </a:t>
            </a:r>
            <a:r>
              <a:rPr lang="en-US" dirty="0" smtClean="0"/>
              <a:t>have already been created for you</a:t>
            </a:r>
          </a:p>
          <a:p>
            <a:endParaRPr lang="en-US" dirty="0"/>
          </a:p>
          <a:p>
            <a:r>
              <a:rPr lang="en-US" smtClean="0"/>
              <a:t>They’re in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/test/resources/data</a:t>
            </a:r>
          </a:p>
        </p:txBody>
      </p:sp>
    </p:spTree>
    <p:extLst>
      <p:ext uri="{BB962C8B-B14F-4D97-AF65-F5344CB8AC3E}">
        <p14:creationId xmlns:p14="http://schemas.microsoft.com/office/powerpoint/2010/main" val="16182067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1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program will parse the output of mount(1) and emit one or </a:t>
            </a:r>
            <a:r>
              <a:rPr lang="en-US" dirty="0" smtClean="0"/>
              <a:t>more starting </a:t>
            </a:r>
            <a:r>
              <a:rPr lang="en-US" dirty="0"/>
              <a:t>points for back-ups. If the system uses only a </a:t>
            </a:r>
            <a:r>
              <a:rPr lang="en-US" dirty="0" smtClean="0"/>
              <a:t>single partition</a:t>
            </a:r>
            <a:r>
              <a:rPr lang="en-US" dirty="0"/>
              <a:t>, no attempt to prune directories such as /</a:t>
            </a:r>
            <a:r>
              <a:rPr lang="en-US" dirty="0" err="1"/>
              <a:t>tmp</a:t>
            </a:r>
            <a:r>
              <a:rPr lang="en-US" dirty="0"/>
              <a:t>; if the </a:t>
            </a:r>
            <a:r>
              <a:rPr lang="en-US" dirty="0" smtClean="0"/>
              <a:t>system is </a:t>
            </a:r>
            <a:r>
              <a:rPr lang="en-US" dirty="0"/>
              <a:t>built on multiple partitions, certain directories will be </a:t>
            </a:r>
            <a:r>
              <a:rPr lang="en-US" dirty="0" smtClean="0"/>
              <a:t>excluded from </a:t>
            </a:r>
            <a:r>
              <a:rPr lang="en-US" dirty="0"/>
              <a:t>the list.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With no flags or if "-d" is given it will emit block device name (</a:t>
            </a:r>
            <a:r>
              <a:rPr lang="en-US" dirty="0" smtClean="0"/>
              <a:t>for example</a:t>
            </a:r>
            <a:r>
              <a:rPr lang="en-US" dirty="0"/>
              <a:t>, /dev/sda7); the exit value will be </a:t>
            </a:r>
            <a:r>
              <a:rPr lang="en-US" dirty="0" smtClean="0"/>
              <a:t>zero (0).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36136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</a:t>
            </a:r>
            <a:r>
              <a:rPr lang="en-US" dirty="0" smtClean="0"/>
              <a:t>1 (cont’d):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 </a:t>
            </a:r>
            <a:r>
              <a:rPr lang="en-US" dirty="0"/>
              <a:t>flags will cause an error message of "</a:t>
            </a:r>
            <a:r>
              <a:rPr lang="en-US" dirty="0" err="1"/>
              <a:t>myprog</a:t>
            </a:r>
            <a:r>
              <a:rPr lang="en-US" dirty="0"/>
              <a:t>: unexpected </a:t>
            </a:r>
            <a:r>
              <a:rPr lang="en-US" dirty="0" err="1" smtClean="0"/>
              <a:t>arg</a:t>
            </a:r>
            <a:r>
              <a:rPr lang="en-US" dirty="0" smtClean="0"/>
              <a:t> '&lt;</a:t>
            </a:r>
            <a:r>
              <a:rPr lang="en-US" dirty="0"/>
              <a:t>char&gt;'" and the exit value will be </a:t>
            </a:r>
            <a:r>
              <a:rPr lang="en-US" dirty="0" smtClean="0"/>
              <a:t>two (2).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arguments are allowed; if any are given, an error message of "</a:t>
            </a:r>
            <a:r>
              <a:rPr lang="en-US" dirty="0" err="1" smtClean="0"/>
              <a:t>myprog</a:t>
            </a:r>
            <a:r>
              <a:rPr lang="en-US" dirty="0" smtClean="0"/>
              <a:t>: expected </a:t>
            </a:r>
            <a:r>
              <a:rPr lang="en-US" dirty="0"/>
              <a:t>0 </a:t>
            </a:r>
            <a:r>
              <a:rPr lang="en-US" dirty="0" err="1"/>
              <a:t>args</a:t>
            </a:r>
            <a:r>
              <a:rPr lang="en-US" dirty="0"/>
              <a:t>, got #" will be printed and the exit value </a:t>
            </a:r>
            <a:r>
              <a:rPr lang="en-US" dirty="0" smtClean="0"/>
              <a:t>will be two (2).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2597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Tests to write: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myprog</a:t>
            </a:r>
            <a:r>
              <a:rPr lang="en-US" dirty="0" smtClean="0"/>
              <a:t> foo” exits with 2, gives correct error message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myprog</a:t>
            </a:r>
            <a:r>
              <a:rPr lang="en-US" dirty="0" smtClean="0"/>
              <a:t> –z” exits with 2, gives correct error message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“</a:t>
            </a:r>
            <a:r>
              <a:rPr lang="en-US" dirty="0" err="1" smtClean="0"/>
              <a:t>mount.single</a:t>
            </a:r>
            <a:r>
              <a:rPr lang="en-US" dirty="0" smtClean="0"/>
              <a:t>”, “</a:t>
            </a:r>
            <a:r>
              <a:rPr lang="en-US" dirty="0" err="1" smtClean="0"/>
              <a:t>myprog</a:t>
            </a:r>
            <a:r>
              <a:rPr lang="en-US" dirty="0" smtClean="0"/>
              <a:t>” </a:t>
            </a:r>
            <a:r>
              <a:rPr lang="en-US" dirty="0"/>
              <a:t>emits “/</a:t>
            </a:r>
            <a:r>
              <a:rPr lang="en-US" dirty="0" smtClean="0"/>
              <a:t>dev/sda1” and exits with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Same as #3 except “</a:t>
            </a:r>
            <a:r>
              <a:rPr lang="en-US" dirty="0" err="1" smtClean="0"/>
              <a:t>myprog</a:t>
            </a:r>
            <a:r>
              <a:rPr lang="en-US" dirty="0" smtClean="0"/>
              <a:t> –d”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“</a:t>
            </a:r>
            <a:r>
              <a:rPr lang="en-US" dirty="0" err="1" smtClean="0"/>
              <a:t>mount.separate</a:t>
            </a:r>
            <a:r>
              <a:rPr lang="en-US" dirty="0" smtClean="0"/>
              <a:t>”, “</a:t>
            </a:r>
            <a:r>
              <a:rPr lang="en-US" dirty="0" err="1" smtClean="0"/>
              <a:t>myprog</a:t>
            </a:r>
            <a:r>
              <a:rPr lang="en-US" dirty="0" smtClean="0"/>
              <a:t>” emits (on </a:t>
            </a:r>
            <a:r>
              <a:rPr lang="en-US" dirty="0"/>
              <a:t>separate lines) “/dev/sda1”, “/dev/sda9”,  “/dev/sda5”, and “/</a:t>
            </a:r>
            <a:r>
              <a:rPr lang="en-US" dirty="0" smtClean="0"/>
              <a:t>dev/sda6” (and exits with 0)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Same as #5 except “</a:t>
            </a:r>
            <a:r>
              <a:rPr lang="en-US" dirty="0" err="1" smtClean="0"/>
              <a:t>myprog</a:t>
            </a:r>
            <a:r>
              <a:rPr lang="en-US" dirty="0" smtClean="0"/>
              <a:t> –d”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748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0097" cy="4351338"/>
          </a:xfrm>
        </p:spPr>
        <p:txBody>
          <a:bodyPr/>
          <a:lstStyle/>
          <a:p>
            <a:r>
              <a:rPr lang="en-US" dirty="0"/>
              <a:t>Data files are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ex04/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/test/resources/data</a:t>
            </a:r>
          </a:p>
          <a:p>
            <a:r>
              <a:rPr lang="en-US" dirty="0" smtClean="0"/>
              <a:t>There’s a mock mount command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ex04/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/test/resources/bin</a:t>
            </a:r>
          </a:p>
          <a:p>
            <a:r>
              <a:rPr lang="en-US" dirty="0" smtClean="0"/>
              <a:t>Don’t forget to create a wrapper script</a:t>
            </a:r>
          </a:p>
          <a:p>
            <a:pPr lvl="1"/>
            <a:r>
              <a:rPr lang="en-US" dirty="0" smtClean="0"/>
              <a:t>Hint: read the mock mount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01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want to be clear because it affects everything that follows</a:t>
            </a:r>
          </a:p>
          <a:p>
            <a:r>
              <a:rPr lang="en-US" dirty="0" smtClean="0"/>
              <a:t>“System </a:t>
            </a:r>
            <a:r>
              <a:rPr lang="en-US" dirty="0"/>
              <a:t>U</a:t>
            </a:r>
            <a:r>
              <a:rPr lang="en-US" dirty="0" smtClean="0"/>
              <a:t>nder Test”: your program</a:t>
            </a:r>
          </a:p>
          <a:p>
            <a:pPr lvl="1"/>
            <a:r>
              <a:rPr lang="en-US" dirty="0" smtClean="0"/>
              <a:t>a/k/a “SUT”</a:t>
            </a:r>
          </a:p>
          <a:p>
            <a:r>
              <a:rPr lang="en-US" dirty="0" smtClean="0"/>
              <a:t>Tests: separate code that proved the SUT is correct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10004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2:</a:t>
            </a:r>
          </a:p>
          <a:p>
            <a:pPr marL="0" indent="0">
              <a:buNone/>
            </a:pPr>
            <a:r>
              <a:rPr lang="en-US" dirty="0"/>
              <a:t>If "-m" is given, the program will emit mount points (/, /</a:t>
            </a:r>
            <a:r>
              <a:rPr lang="en-US" dirty="0" err="1"/>
              <a:t>usr</a:t>
            </a:r>
            <a:r>
              <a:rPr lang="en-US" dirty="0"/>
              <a:t>, etc.) instead of block device names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both "-d" and "-m" are given, the system will emit the block device name then the mount point (one pair per line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either case, if no error occurred, the exit value will be </a:t>
            </a:r>
            <a:r>
              <a:rPr lang="en-US" dirty="0" smtClean="0"/>
              <a:t>zero (0).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833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tests are similar to tests 3, 4, 5, and 6 (from Step 1) except they need to verify “</a:t>
            </a:r>
            <a:r>
              <a:rPr lang="en-US" dirty="0" err="1" smtClean="0"/>
              <a:t>myprog</a:t>
            </a:r>
            <a:r>
              <a:rPr lang="en-US" dirty="0" smtClean="0"/>
              <a:t> –m” and “</a:t>
            </a:r>
            <a:r>
              <a:rPr lang="en-US" dirty="0" err="1" smtClean="0"/>
              <a:t>myprog</a:t>
            </a:r>
            <a:r>
              <a:rPr lang="en-US" dirty="0" smtClean="0"/>
              <a:t> –d –m” with each of the two data files</a:t>
            </a:r>
          </a:p>
        </p:txBody>
      </p:sp>
    </p:spTree>
    <p:extLst>
      <p:ext uri="{BB962C8B-B14F-4D97-AF65-F5344CB8AC3E}">
        <p14:creationId xmlns:p14="http://schemas.microsoft.com/office/powerpoint/2010/main" val="196254295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All, </a:t>
            </a:r>
            <a:r>
              <a:rPr lang="en-US" dirty="0"/>
              <a:t>F</a:t>
            </a:r>
            <a:r>
              <a:rPr lang="en-US" dirty="0" smtClean="0"/>
              <a:t>olks!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think that’s everything</a:t>
            </a:r>
          </a:p>
          <a:p>
            <a:endParaRPr lang="en-US" dirty="0"/>
          </a:p>
          <a:p>
            <a:r>
              <a:rPr lang="en-US" dirty="0" smtClean="0"/>
              <a:t>If we have more time I’ll show you stuff on the fly</a:t>
            </a:r>
          </a:p>
          <a:p>
            <a:endParaRPr lang="en-US" dirty="0"/>
          </a:p>
          <a:p>
            <a:r>
              <a:rPr lang="en-US" dirty="0" smtClean="0"/>
              <a:t>Or we can go over anything you want</a:t>
            </a:r>
          </a:p>
          <a:p>
            <a:endParaRPr lang="en-US" dirty="0"/>
          </a:p>
          <a:p>
            <a:r>
              <a:rPr lang="en-US" dirty="0" smtClean="0"/>
              <a:t>And Q &amp; A, of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5275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All, Folks!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fill out the evaluations</a:t>
            </a:r>
          </a:p>
          <a:p>
            <a:pPr lvl="1"/>
            <a:r>
              <a:rPr lang="en-US" dirty="0" smtClean="0"/>
              <a:t>They really help me improve this class!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 send anonymous email with comments</a:t>
            </a:r>
          </a:p>
          <a:p>
            <a:endParaRPr lang="en-US" dirty="0"/>
          </a:p>
          <a:p>
            <a:r>
              <a:rPr lang="en-US" dirty="0" smtClean="0"/>
              <a:t>Come talk to me</a:t>
            </a:r>
          </a:p>
          <a:p>
            <a:pPr lvl="1"/>
            <a:r>
              <a:rPr lang="en-US" dirty="0" smtClean="0"/>
              <a:t>Today or any time this week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Send me email: asm2lisa2015s7@menlo.com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7778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All, Folks!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for coming!</a:t>
            </a:r>
          </a:p>
          <a:p>
            <a:endParaRPr lang="en-US" dirty="0"/>
          </a:p>
          <a:p>
            <a:r>
              <a:rPr lang="en-US" dirty="0" smtClean="0"/>
              <a:t>I really hope you feel like you got your money’s worth</a:t>
            </a:r>
          </a:p>
          <a:p>
            <a:endParaRPr lang="en-US" dirty="0"/>
          </a:p>
          <a:p>
            <a:r>
              <a:rPr lang="en-US" dirty="0" smtClean="0"/>
              <a:t>Have a good conference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400" i="1" dirty="0" smtClean="0"/>
              <a:t>Shirt made by </a:t>
            </a:r>
            <a:r>
              <a:rPr lang="en-US" sz="2400" i="1" dirty="0" err="1" smtClean="0"/>
              <a:t>kog</a:t>
            </a:r>
            <a:r>
              <a:rPr lang="en-US" sz="2400" i="1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8902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SUT may (should?) include “defensive” code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 for errors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eal with unexpected results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andle variations</a:t>
            </a:r>
          </a:p>
          <a:p>
            <a:r>
              <a:rPr lang="en-US" dirty="0"/>
              <a:t>B</a:t>
            </a:r>
            <a:r>
              <a:rPr lang="en-US" dirty="0" smtClean="0"/>
              <a:t>ut how do you know that code is correct?</a:t>
            </a:r>
          </a:p>
          <a:p>
            <a:r>
              <a:rPr lang="en-US" dirty="0"/>
              <a:t>W</a:t>
            </a:r>
            <a:r>
              <a:rPr lang="en-US" dirty="0" smtClean="0"/>
              <a:t>ith testing (of course)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5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/>
              <a:t>B</a:t>
            </a:r>
            <a:r>
              <a:rPr lang="en-US" dirty="0" smtClean="0"/>
              <a:t>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ecause I want to let you know “where I'm coming from”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47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Programmer (before we were called “developers”)</a:t>
            </a:r>
          </a:p>
          <a:p>
            <a:r>
              <a:rPr lang="en-US" dirty="0"/>
              <a:t>P</a:t>
            </a:r>
            <a:r>
              <a:rPr lang="en-US" dirty="0" smtClean="0"/>
              <a:t>rogrammer + “the guy who took care of the machine”</a:t>
            </a:r>
          </a:p>
          <a:p>
            <a:r>
              <a:rPr lang="en-US" dirty="0"/>
              <a:t>F</a:t>
            </a:r>
            <a:r>
              <a:rPr lang="en-US" dirty="0" smtClean="0"/>
              <a:t>ull-time sysadmin</a:t>
            </a:r>
          </a:p>
          <a:p>
            <a:r>
              <a:rPr lang="en-US" dirty="0"/>
              <a:t>T</a:t>
            </a:r>
            <a:r>
              <a:rPr lang="en-US" dirty="0" smtClean="0"/>
              <a:t>echnical trainer</a:t>
            </a:r>
          </a:p>
          <a:p>
            <a:pPr lvl="1"/>
            <a:r>
              <a:rPr lang="en-US" dirty="0" smtClean="0"/>
              <a:t>Programming, sysadmin</a:t>
            </a:r>
          </a:p>
          <a:p>
            <a:r>
              <a:rPr lang="en-US" dirty="0"/>
              <a:t>S</a:t>
            </a:r>
            <a:r>
              <a:rPr lang="en-US" dirty="0" smtClean="0"/>
              <a:t>ysadmin + programmer</a:t>
            </a:r>
          </a:p>
          <a:p>
            <a:pPr lvl="1"/>
            <a:r>
              <a:rPr lang="en-US" dirty="0" smtClean="0"/>
              <a:t>Writing programs to manage the systems</a:t>
            </a:r>
          </a:p>
          <a:p>
            <a:r>
              <a:rPr lang="en-US" dirty="0" smtClean="0"/>
              <a:t>Developer</a:t>
            </a:r>
          </a:p>
          <a:p>
            <a:pPr lvl="1"/>
            <a:r>
              <a:rPr lang="en-US" dirty="0" smtClean="0"/>
              <a:t>Still writing programs related to sysadmin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39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ne job was “serious” development in </a:t>
            </a:r>
            <a:r>
              <a:rPr lang="en-US" dirty="0" err="1" smtClean="0"/>
              <a:t>ksh</a:t>
            </a:r>
            <a:r>
              <a:rPr lang="en-US" dirty="0" smtClean="0"/>
              <a:t> &amp; </a:t>
            </a:r>
            <a:r>
              <a:rPr lang="en-US" dirty="0" err="1" smtClean="0"/>
              <a:t>awk</a:t>
            </a:r>
            <a:endParaRPr lang="en-US" dirty="0" smtClean="0"/>
          </a:p>
          <a:p>
            <a:r>
              <a:rPr lang="en-US" dirty="0" smtClean="0"/>
              <a:t>“Software Engineering” was important</a:t>
            </a:r>
          </a:p>
          <a:p>
            <a:r>
              <a:rPr lang="en-US" dirty="0"/>
              <a:t>B</a:t>
            </a:r>
            <a:r>
              <a:rPr lang="en-US" dirty="0" smtClean="0"/>
              <a:t>ut it was still </a:t>
            </a:r>
            <a:r>
              <a:rPr lang="en-US" dirty="0" err="1" smtClean="0"/>
              <a:t>ksh</a:t>
            </a:r>
            <a:r>
              <a:rPr lang="en-US" dirty="0" smtClean="0"/>
              <a:t> &amp; </a:t>
            </a:r>
            <a:r>
              <a:rPr lang="en-US" dirty="0" err="1" smtClean="0"/>
              <a:t>awk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esting was hard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 we mostly didn't do it</a:t>
            </a:r>
          </a:p>
          <a:p>
            <a:pPr lvl="1"/>
            <a:r>
              <a:rPr lang="en-US" dirty="0" smtClean="0"/>
              <a:t>We relied mainly on inspection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2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joined </a:t>
            </a:r>
            <a:r>
              <a:rPr lang="en-US" dirty="0" err="1" smtClean="0"/>
              <a:t>MathWorks</a:t>
            </a:r>
            <a:r>
              <a:rPr lang="en-US" dirty="0" smtClean="0"/>
              <a:t> in 2013</a:t>
            </a:r>
          </a:p>
          <a:p>
            <a:r>
              <a:rPr lang="en-US" dirty="0" smtClean="0"/>
              <a:t>The company has a VERY strong focus on s/w testing</a:t>
            </a:r>
          </a:p>
          <a:p>
            <a:r>
              <a:rPr lang="en-US" dirty="0" smtClean="0"/>
              <a:t>I work for a group that builds test infrastructure</a:t>
            </a:r>
          </a:p>
          <a:p>
            <a:r>
              <a:rPr lang="en-US" dirty="0"/>
              <a:t>W</a:t>
            </a:r>
            <a:r>
              <a:rPr lang="en-US" dirty="0" smtClean="0"/>
              <a:t>e try to hold ourselves up as an example to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37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hat's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sysadmin programs fail, Very Bad Things happen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newfs</a:t>
            </a:r>
            <a:r>
              <a:rPr lang="en-US" dirty="0" smtClean="0"/>
              <a:t> the wrong partition</a:t>
            </a:r>
          </a:p>
          <a:p>
            <a:pPr lvl="1"/>
            <a:r>
              <a:rPr lang="en-US" dirty="0" smtClean="0"/>
              <a:t>mount the wrong partition in the wrong place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rm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-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/</a:t>
            </a:r>
          </a:p>
          <a:p>
            <a:r>
              <a:rPr lang="en-US" dirty="0"/>
              <a:t>S</a:t>
            </a:r>
            <a:r>
              <a:rPr lang="en-US" dirty="0" smtClean="0"/>
              <a:t>ysadmins should be writing software tests</a:t>
            </a:r>
          </a:p>
          <a:p>
            <a:r>
              <a:rPr lang="en-US" dirty="0"/>
              <a:t>S</a:t>
            </a:r>
            <a:r>
              <a:rPr lang="en-US" dirty="0" smtClean="0"/>
              <a:t>ome (many?) sysadmin programs are written in shell</a:t>
            </a:r>
          </a:p>
          <a:p>
            <a:r>
              <a:rPr lang="en-US" dirty="0"/>
              <a:t>T</a:t>
            </a:r>
            <a:r>
              <a:rPr lang="en-US" dirty="0" smtClean="0"/>
              <a:t>esting shell programs is hard</a:t>
            </a:r>
          </a:p>
          <a:p>
            <a:pPr lvl="1"/>
            <a:r>
              <a:rPr lang="en-US" dirty="0" smtClean="0"/>
              <a:t>Or, at least, harder than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7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hy </a:t>
            </a:r>
            <a:r>
              <a:rPr lang="en-US" dirty="0"/>
              <a:t>W</a:t>
            </a:r>
            <a:r>
              <a:rPr lang="en-US" dirty="0" smtClean="0"/>
              <a:t>rite Wests?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testing . . .</a:t>
            </a:r>
          </a:p>
          <a:p>
            <a:pPr lvl="1"/>
            <a:r>
              <a:rPr lang="en-US" dirty="0" smtClean="0"/>
              <a:t>IS NOT PERFECT</a:t>
            </a:r>
          </a:p>
          <a:p>
            <a:pPr lvl="1"/>
            <a:r>
              <a:rPr lang="en-US" dirty="0" smtClean="0"/>
              <a:t>DOES NOT produce bug-free code</a:t>
            </a:r>
          </a:p>
          <a:p>
            <a:pPr lvl="1"/>
            <a:r>
              <a:rPr lang="en-US" dirty="0" smtClean="0"/>
              <a:t>WILL NOT find errors of intent</a:t>
            </a:r>
          </a:p>
          <a:p>
            <a:pPr lvl="1"/>
            <a:r>
              <a:rPr lang="en-US" dirty="0" smtClean="0"/>
              <a:t>DOES NOT make you a better programmer</a:t>
            </a:r>
          </a:p>
          <a:p>
            <a:pPr lvl="2"/>
            <a:r>
              <a:rPr lang="en-US" dirty="0" smtClean="0"/>
              <a:t>OK, maybe it helps a little bit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6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Write </a:t>
            </a:r>
            <a:r>
              <a:rPr lang="en-US" dirty="0" smtClean="0"/>
              <a:t>Wests?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erfect is the enemy of good</a:t>
            </a:r>
          </a:p>
          <a:p>
            <a:pPr lvl="1"/>
            <a:r>
              <a:rPr lang="en-US" dirty="0" smtClean="0"/>
              <a:t>IT DOESN'T HAVE TO BE PERFECT</a:t>
            </a:r>
          </a:p>
          <a:p>
            <a:pPr lvl="1"/>
            <a:r>
              <a:rPr lang="en-US" dirty="0" smtClean="0"/>
              <a:t>Pareto Principle (80/20 rule)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voiding even one failure may pay off</a:t>
            </a:r>
          </a:p>
          <a:p>
            <a:pPr lvl="2"/>
            <a:r>
              <a:rPr lang="en-US" dirty="0" smtClean="0"/>
              <a:t>Especially if it's a big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2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VMs, exercises, and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et everything here: </a:t>
            </a:r>
            <a:r>
              <a:rPr lang="en-US" dirty="0" smtClean="0">
                <a:hlinkClick r:id="rId2"/>
              </a:rPr>
              <a:t>http://menlo.com/lisa-2015/s7/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59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Write </a:t>
            </a:r>
            <a:r>
              <a:rPr lang="en-US" dirty="0" smtClean="0"/>
              <a:t>Wests?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o what </a:t>
            </a:r>
            <a:r>
              <a:rPr lang="en-US" b="1" dirty="0" smtClean="0"/>
              <a:t>IS</a:t>
            </a:r>
            <a:r>
              <a:rPr lang="en-US" dirty="0" smtClean="0"/>
              <a:t> testing good for?</a:t>
            </a:r>
          </a:p>
          <a:p>
            <a:pPr lvl="1"/>
            <a:r>
              <a:rPr lang="en-US" dirty="0" smtClean="0"/>
              <a:t>Helps you write better software</a:t>
            </a:r>
          </a:p>
          <a:p>
            <a:pPr lvl="2"/>
            <a:r>
              <a:rPr lang="en-US" dirty="0" smtClean="0"/>
              <a:t>More thought goes into it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ften makes you re-examine the design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ay help find bad assumptions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educes risk when making changes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erify it works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ake changes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ee that it still 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83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Write </a:t>
            </a:r>
            <a:r>
              <a:rPr lang="en-US" dirty="0" smtClean="0"/>
              <a:t>Wests?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t still won't be perfect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dding regression tests helps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dding more tests helps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58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hy </a:t>
            </a:r>
            <a:r>
              <a:rPr lang="en-US" dirty="0"/>
              <a:t>T</a:t>
            </a:r>
            <a:r>
              <a:rPr lang="en-US" dirty="0" smtClean="0"/>
              <a:t>his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oo many sysadmins think testing is hard</a:t>
            </a:r>
          </a:p>
          <a:p>
            <a:r>
              <a:rPr lang="en-US" dirty="0"/>
              <a:t>I</a:t>
            </a:r>
            <a:r>
              <a:rPr lang="en-US" dirty="0" smtClean="0"/>
              <a:t>t's not</a:t>
            </a:r>
          </a:p>
          <a:p>
            <a:r>
              <a:rPr lang="en-US" dirty="0"/>
              <a:t>W</a:t>
            </a:r>
            <a:r>
              <a:rPr lang="en-US" dirty="0" smtClean="0"/>
              <a:t>ell, it may be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(many?) sysadmin programs are written in shell (bash, </a:t>
            </a:r>
            <a:r>
              <a:rPr lang="en-US" dirty="0" err="1" smtClean="0"/>
              <a:t>ksh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ests for shell are harder than</a:t>
            </a:r>
          </a:p>
          <a:p>
            <a:r>
              <a:rPr lang="en-US" dirty="0"/>
              <a:t>T</a:t>
            </a:r>
            <a:r>
              <a:rPr lang="en-US" dirty="0" smtClean="0"/>
              <a:t>his class shows the least painful way to test shell programs I've ever found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48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T</a:t>
            </a:r>
            <a:r>
              <a:rPr lang="en-US" dirty="0" smtClean="0"/>
              <a:t>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</a:t>
            </a:r>
            <a:r>
              <a:rPr lang="en-US" dirty="0" smtClean="0"/>
              <a:t>nit, integration, system, smoke, regression, etc.</a:t>
            </a:r>
          </a:p>
          <a:p>
            <a:r>
              <a:rPr lang="en-US" dirty="0"/>
              <a:t>T</a:t>
            </a:r>
            <a:r>
              <a:rPr lang="en-US" dirty="0" smtClean="0"/>
              <a:t>he distinction isn't really important</a:t>
            </a:r>
          </a:p>
          <a:p>
            <a:r>
              <a:rPr lang="en-US" dirty="0"/>
              <a:t>B</a:t>
            </a:r>
            <a:r>
              <a:rPr lang="en-US" dirty="0" smtClean="0"/>
              <a:t>etter: small, medium, large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mall: fast, no resources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edium: slower, some resources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arge: very slow, lots of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7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P</a:t>
            </a:r>
            <a:r>
              <a:rPr lang="en-US" dirty="0" smtClean="0"/>
              <a:t>hilosophy: “Standard”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oncentrate on small tests and lots of them</a:t>
            </a:r>
          </a:p>
          <a:p>
            <a:r>
              <a:rPr lang="en-US" dirty="0"/>
              <a:t>M</a:t>
            </a:r>
            <a:r>
              <a:rPr lang="en-US" dirty="0" smtClean="0"/>
              <a:t>aybe one medium or large test</a:t>
            </a:r>
          </a:p>
          <a:p>
            <a:pPr lvl="1"/>
            <a:r>
              <a:rPr lang="en-US" dirty="0" smtClean="0"/>
              <a:t>If needed</a:t>
            </a:r>
          </a:p>
          <a:p>
            <a:pPr lvl="1"/>
            <a:r>
              <a:rPr lang="en-US" dirty="0" smtClean="0"/>
              <a:t>Maybe implement as --</a:t>
            </a:r>
            <a:r>
              <a:rPr lang="en-US" dirty="0" err="1" smtClean="0"/>
              <a:t>noop</a:t>
            </a:r>
            <a:r>
              <a:rPr lang="en-US" dirty="0" smtClean="0"/>
              <a:t> (if possible)</a:t>
            </a:r>
          </a:p>
          <a:p>
            <a:r>
              <a:rPr lang="en-US" dirty="0"/>
              <a:t>E</a:t>
            </a:r>
            <a:r>
              <a:rPr lang="en-US" dirty="0" smtClean="0"/>
              <a:t>ven just small tests can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0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P</a:t>
            </a:r>
            <a:r>
              <a:rPr lang="en-US" dirty="0" smtClean="0"/>
              <a:t>hilosophy:  The </a:t>
            </a:r>
            <a:r>
              <a:rPr lang="en-US" dirty="0"/>
              <a:t>S</a:t>
            </a:r>
            <a:r>
              <a:rPr lang="en-US" dirty="0" smtClean="0"/>
              <a:t>ysadmin </a:t>
            </a:r>
            <a:r>
              <a:rPr lang="en-US" dirty="0"/>
              <a:t>V</a:t>
            </a:r>
            <a:r>
              <a:rPr lang="en-US" dirty="0" smtClean="0"/>
              <a:t>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easiest to write “final outcome” tests</a:t>
            </a:r>
          </a:p>
          <a:p>
            <a:pPr lvl="1"/>
            <a:r>
              <a:rPr lang="en-US" dirty="0" smtClean="0"/>
              <a:t>Did the program do what I expected it to do?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id the program fail the way I expected it to fail?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oes the program correctly defend against errors?</a:t>
            </a:r>
          </a:p>
          <a:p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ecause unit tests in shell are hard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eally hard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29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Philosophy:  The Sysadmin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</a:t>
            </a:r>
            <a:r>
              <a:rPr lang="en-US" dirty="0" smtClean="0"/>
              <a:t>ther tests may be possible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 general, more tests are better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matter how you classify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23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P</a:t>
            </a:r>
            <a:r>
              <a:rPr lang="en-US" dirty="0" smtClean="0"/>
              <a:t>hilosophy: Getting </a:t>
            </a:r>
            <a:r>
              <a:rPr lang="en-US" dirty="0"/>
              <a:t>S</a:t>
            </a:r>
            <a:r>
              <a:rPr lang="en-US" dirty="0" smtClean="0"/>
              <a:t>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irst test: DTRT with simple, most common, expected results all other tests: verify each and every variation, alternate code path (“code coverage”), error condition, most common unexpected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3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hy </a:t>
            </a:r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/>
              <a:t>T</a:t>
            </a:r>
            <a:r>
              <a:rPr lang="en-US" dirty="0" smtClean="0"/>
              <a:t>ests </a:t>
            </a:r>
            <a:r>
              <a:rPr lang="en-US" dirty="0"/>
              <a:t>F</a:t>
            </a:r>
            <a:r>
              <a:rPr lang="en-US" dirty="0" smtClean="0"/>
              <a:t>irst?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r, if not first, at least at the same time as the code</a:t>
            </a:r>
          </a:p>
          <a:p>
            <a:r>
              <a:rPr lang="en-US" dirty="0"/>
              <a:t>S</a:t>
            </a:r>
            <a:r>
              <a:rPr lang="en-US" dirty="0" smtClean="0"/>
              <a:t>o why?</a:t>
            </a:r>
          </a:p>
          <a:p>
            <a:r>
              <a:rPr lang="en-US" dirty="0" smtClean="0"/>
              <a:t>It forces you to think more about the design</a:t>
            </a:r>
          </a:p>
          <a:p>
            <a:r>
              <a:rPr lang="en-US" dirty="0" smtClean="0"/>
              <a:t>It forces you to design testable software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likely to introduce errors if you have to retrofit testing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ess likely to add tests after software is written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9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(</a:t>
            </a:r>
            <a:r>
              <a:rPr lang="en-US" b="1" dirty="0" err="1" smtClean="0"/>
              <a:t>Sssssh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“Test-Driven Development”</a:t>
            </a:r>
          </a:p>
          <a:p>
            <a:r>
              <a:rPr lang="en-US" dirty="0" smtClean="0"/>
              <a:t>I'm not calling it TDD to avoid the hype/fervor/religion</a:t>
            </a:r>
          </a:p>
          <a:p>
            <a:r>
              <a:rPr lang="en-US" dirty="0" smtClean="0"/>
              <a:t>I believe the basic idea is sound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I don't take it literally</a:t>
            </a:r>
          </a:p>
          <a:p>
            <a:r>
              <a:rPr lang="en-US" dirty="0"/>
              <a:t>W</a:t>
            </a:r>
            <a:r>
              <a:rPr lang="en-US" dirty="0" smtClean="0"/>
              <a:t>riting code and tests at the same time is a good compromise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3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1:30 - 3:00   class</a:t>
            </a:r>
          </a:p>
          <a:p>
            <a:r>
              <a:rPr lang="en-US" dirty="0" smtClean="0"/>
              <a:t>3:00 - 3:30   break</a:t>
            </a:r>
          </a:p>
          <a:p>
            <a:r>
              <a:rPr lang="en-US" dirty="0" smtClean="0"/>
              <a:t>3:30 - 5:00   class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Downloads: </a:t>
            </a:r>
            <a:r>
              <a:rPr lang="en-US" dirty="0">
                <a:hlinkClick r:id="rId2"/>
              </a:rPr>
              <a:t>http://menlo.com/lisa-2015/s7/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44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v. &lt;language&gt;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US" dirty="0" smtClean="0"/>
              <a:t>ou can apply this technique to other languages</a:t>
            </a:r>
          </a:p>
          <a:p>
            <a:pPr lvl="1"/>
            <a:r>
              <a:rPr lang="en-US" dirty="0" err="1" smtClean="0"/>
              <a:t>perl</a:t>
            </a:r>
            <a:r>
              <a:rPr lang="en-US" dirty="0" smtClean="0"/>
              <a:t>, python, ruby, go, java, groovy</a:t>
            </a:r>
          </a:p>
          <a:p>
            <a:r>
              <a:rPr lang="en-US" b="1" dirty="0" smtClean="0"/>
              <a:t>PLEASE DON'T</a:t>
            </a:r>
          </a:p>
          <a:p>
            <a:r>
              <a:rPr lang="en-US" dirty="0"/>
              <a:t>A</a:t>
            </a:r>
            <a:r>
              <a:rPr lang="en-US" dirty="0" smtClean="0"/>
              <a:t>ll those languages can do 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73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 is NOT Inherently </a:t>
            </a:r>
            <a:r>
              <a:rPr lang="en-US" dirty="0"/>
              <a:t>B</a:t>
            </a:r>
            <a:r>
              <a:rPr lang="en-US" dirty="0" smtClean="0"/>
              <a:t>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</a:t>
            </a:r>
            <a:r>
              <a:rPr lang="en-US" dirty="0" smtClean="0"/>
              <a:t>es, it can be (and often is) overused (abused?)</a:t>
            </a:r>
          </a:p>
          <a:p>
            <a:r>
              <a:rPr lang="en-US" dirty="0"/>
              <a:t>U</a:t>
            </a:r>
            <a:r>
              <a:rPr lang="en-US" dirty="0" smtClean="0"/>
              <a:t>sed in moderation it's a big win</a:t>
            </a:r>
          </a:p>
          <a:p>
            <a:pPr lvl="1"/>
            <a:r>
              <a:rPr lang="en-US" dirty="0" smtClean="0"/>
              <a:t>Especially in making it easier to test programs</a:t>
            </a:r>
          </a:p>
          <a:p>
            <a:r>
              <a:rPr lang="en-US" dirty="0"/>
              <a:t>S</a:t>
            </a:r>
            <a:r>
              <a:rPr lang="en-US" dirty="0" smtClean="0"/>
              <a:t>o please, if you're writing </a:t>
            </a:r>
            <a:r>
              <a:rPr lang="en-US" dirty="0" err="1" smtClean="0"/>
              <a:t>perl</a:t>
            </a:r>
            <a:r>
              <a:rPr lang="en-US" dirty="0" smtClean="0"/>
              <a:t>/python/ruby/go, take the time to learn just enough OO to write “proper” tests</a:t>
            </a:r>
          </a:p>
          <a:p>
            <a:pPr lvl="1"/>
            <a:r>
              <a:rPr lang="en-US" dirty="0" smtClean="0"/>
              <a:t>It really will pay off in the end</a:t>
            </a:r>
          </a:p>
          <a:p>
            <a:r>
              <a:rPr lang="en-US" dirty="0"/>
              <a:t>T</a:t>
            </a:r>
            <a:r>
              <a:rPr lang="en-US" dirty="0" smtClean="0"/>
              <a:t>hat said, everything today can be applied to programs in any language</a:t>
            </a:r>
          </a:p>
          <a:p>
            <a:pPr lvl="1"/>
            <a:r>
              <a:rPr lang="en-US" dirty="0" smtClean="0"/>
              <a:t>But again, please use only for shell :-)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96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v. &lt;language&gt;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enough people are writing in “not shell” I can show basic OO and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281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50-Cent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18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T</a:t>
            </a:r>
            <a:r>
              <a:rPr lang="en-US" dirty="0" smtClean="0"/>
              <a:t>ests </a:t>
            </a:r>
            <a:r>
              <a:rPr lang="en-US" dirty="0"/>
              <a:t>D</a:t>
            </a:r>
            <a:r>
              <a:rPr lang="en-US" dirty="0" smtClean="0"/>
              <a:t>o I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specification say the program should do?</a:t>
            </a:r>
          </a:p>
          <a:p>
            <a:endParaRPr lang="en-US" dirty="0"/>
          </a:p>
          <a:p>
            <a:r>
              <a:rPr lang="en-US" dirty="0" smtClean="0"/>
              <a:t>Spec?</a:t>
            </a:r>
          </a:p>
          <a:p>
            <a:endParaRPr lang="en-US" dirty="0"/>
          </a:p>
          <a:p>
            <a:r>
              <a:rPr lang="en-US" dirty="0" err="1" smtClean="0"/>
              <a:t>Bwahahahahaha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567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let’s get 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rite just enough of a spec: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myprog</a:t>
            </a:r>
            <a:r>
              <a:rPr lang="en-US" dirty="0" smtClean="0"/>
              <a:t> yes” should exit with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myprog</a:t>
            </a:r>
            <a:r>
              <a:rPr lang="en-US" dirty="0" smtClean="0"/>
              <a:t> no” should exit with 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any other </a:t>
            </a:r>
            <a:r>
              <a:rPr lang="en-US" dirty="0" err="1" smtClean="0"/>
              <a:t>arg</a:t>
            </a:r>
            <a:r>
              <a:rPr lang="en-US" dirty="0" smtClean="0"/>
              <a:t> or no </a:t>
            </a:r>
            <a:r>
              <a:rPr lang="en-US" dirty="0" err="1" smtClean="0"/>
              <a:t>args</a:t>
            </a:r>
            <a:r>
              <a:rPr lang="en-US" dirty="0" smtClean="0"/>
              <a:t> -&gt; exit with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58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ranslate the Spec </a:t>
            </a:r>
            <a:r>
              <a:rPr lang="en-US" dirty="0"/>
              <a:t>I</a:t>
            </a:r>
            <a:r>
              <a:rPr lang="en-US" dirty="0" smtClean="0"/>
              <a:t>nto </a:t>
            </a:r>
            <a:r>
              <a:rPr lang="en-US" dirty="0"/>
              <a:t>T</a:t>
            </a:r>
            <a:r>
              <a:rPr lang="en-US" dirty="0" smtClean="0"/>
              <a:t>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myprog</a:t>
            </a:r>
            <a:r>
              <a:rPr lang="en-US" dirty="0" smtClean="0"/>
              <a:t> yes, check $?, fail if not 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myprog</a:t>
            </a:r>
            <a:r>
              <a:rPr lang="en-US" dirty="0" smtClean="0"/>
              <a:t> no, check $?, fail if not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myprog</a:t>
            </a:r>
            <a:r>
              <a:rPr lang="en-US" dirty="0" smtClean="0"/>
              <a:t>, check $?, fail if not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myprog</a:t>
            </a:r>
            <a:r>
              <a:rPr lang="en-US" dirty="0" smtClean="0"/>
              <a:t> maybe, check $?, fail if not 2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ait, where did #4 come from?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 requirements need multiple tests</a:t>
            </a:r>
          </a:p>
        </p:txBody>
      </p:sp>
    </p:spTree>
    <p:extLst>
      <p:ext uri="{BB962C8B-B14F-4D97-AF65-F5344CB8AC3E}">
        <p14:creationId xmlns:p14="http://schemas.microsoft.com/office/powerpoint/2010/main" val="13860269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ntroducing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Maven</a:t>
            </a:r>
          </a:p>
          <a:p>
            <a:r>
              <a:rPr lang="en-US" dirty="0" smtClean="0"/>
              <a:t>Spock</a:t>
            </a:r>
          </a:p>
          <a:p>
            <a:r>
              <a:rPr lang="en-US" dirty="0" smtClean="0"/>
              <a:t>Groovy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n second thought, let’s write some code!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14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cd $HOME/lisa2015s7/exercises/ex01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ls –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*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pom.xml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/main/bash/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myprog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/test/groovy/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Test_myprog.groovy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cat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/main/bash/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myprog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B</a:t>
            </a:r>
            <a:r>
              <a:rPr lang="en-US" dirty="0" smtClean="0">
                <a:cs typeface="Consolas" panose="020B0609020204030204" pitchFamily="49" charset="0"/>
              </a:rPr>
              <a:t>oring!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862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dit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/test/groovy/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Test_myprog.groovy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vi, vim, </a:t>
            </a:r>
            <a:r>
              <a:rPr lang="en-US" dirty="0" err="1" smtClean="0"/>
              <a:t>nano</a:t>
            </a:r>
            <a:r>
              <a:rPr lang="en-US" dirty="0" smtClean="0"/>
              <a:t>, </a:t>
            </a:r>
            <a:r>
              <a:rPr lang="en-US" dirty="0" err="1" smtClean="0"/>
              <a:t>emacs</a:t>
            </a:r>
            <a:r>
              <a:rPr lang="en-US" dirty="0" smtClean="0"/>
              <a:t>, </a:t>
            </a:r>
            <a:r>
              <a:rPr lang="en-US" dirty="0" err="1" smtClean="0"/>
              <a:t>pico</a:t>
            </a:r>
            <a:r>
              <a:rPr lang="en-US" dirty="0" smtClean="0"/>
              <a:t>, …</a:t>
            </a:r>
          </a:p>
          <a:p>
            <a:endParaRPr lang="en-US" dirty="0"/>
          </a:p>
          <a:p>
            <a:r>
              <a:rPr lang="en-US" dirty="0"/>
              <a:t>L</a:t>
            </a:r>
            <a:r>
              <a:rPr lang="en-US" dirty="0" smtClean="0"/>
              <a:t>ook for test #1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gnore everything above and below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e’ll cover it later</a:t>
            </a:r>
          </a:p>
          <a:p>
            <a:endParaRPr lang="en-US" dirty="0"/>
          </a:p>
          <a:p>
            <a:r>
              <a:rPr lang="en-US" dirty="0" smtClean="0"/>
              <a:t>I’m betting you can figure out what this does with me having to explain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9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efore we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definition</a:t>
            </a:r>
          </a:p>
          <a:p>
            <a:r>
              <a:rPr lang="en-US" dirty="0" smtClean="0"/>
              <a:t>one assumption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/>
              <a:t>Downloads: </a:t>
            </a:r>
            <a:r>
              <a:rPr lang="en-US">
                <a:hlinkClick r:id="rId2"/>
              </a:rPr>
              <a:t>http://menlo.com/lisa-2015/s7/</a:t>
            </a:r>
            <a:endParaRPr lang="en-US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4807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worry, I will explain it</a:t>
            </a:r>
          </a:p>
          <a:p>
            <a:endParaRPr lang="en-US" dirty="0"/>
          </a:p>
          <a:p>
            <a:r>
              <a:rPr lang="en-US" dirty="0" smtClean="0"/>
              <a:t>My point is even though you’ve never seen any of this before, it’s pretty simple</a:t>
            </a:r>
          </a:p>
          <a:p>
            <a:endParaRPr lang="en-US" dirty="0"/>
          </a:p>
          <a:p>
            <a:r>
              <a:rPr lang="en-US" dirty="0" smtClean="0"/>
              <a:t>It will get more complicated but not much more</a:t>
            </a:r>
          </a:p>
          <a:p>
            <a:endParaRPr lang="en-US" dirty="0"/>
          </a:p>
          <a:p>
            <a:r>
              <a:rPr lang="en-US" dirty="0" smtClean="0"/>
              <a:t>We’ll have lots of time for explanations </a:t>
            </a:r>
            <a:r>
              <a:rPr lang="en-US" smtClean="0"/>
              <a:t>and questions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616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xercises: 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write the tests</a:t>
            </a:r>
          </a:p>
          <a:p>
            <a:r>
              <a:rPr lang="en-US" dirty="0" smtClean="0"/>
              <a:t>I’ll write the program being tested</a:t>
            </a:r>
          </a:p>
          <a:p>
            <a:pPr lvl="1"/>
            <a:r>
              <a:rPr lang="en-US" dirty="0" smtClean="0"/>
              <a:t>Well, I wrote a program to write the program being tested</a:t>
            </a:r>
          </a:p>
          <a:p>
            <a:pPr lvl="1"/>
            <a:r>
              <a:rPr lang="en-US" dirty="0" smtClean="0"/>
              <a:t>It lets you pretend you’re writing the program being tested</a:t>
            </a:r>
          </a:p>
          <a:p>
            <a:pPr lvl="1"/>
            <a:r>
              <a:rPr lang="en-US" dirty="0" smtClean="0"/>
              <a:t>But it lets you concentrate on the tests themselves</a:t>
            </a:r>
          </a:p>
          <a:p>
            <a:endParaRPr lang="en-US" dirty="0"/>
          </a:p>
          <a:p>
            <a:r>
              <a:rPr lang="en-US" dirty="0" smtClean="0"/>
              <a:t>Here’s how it works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7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Exercises: How-To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exercise starts at “step 0”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“empty” bash script</a:t>
            </a:r>
          </a:p>
          <a:p>
            <a:pPr lvl="1"/>
            <a:r>
              <a:rPr lang="en-US" dirty="0" smtClean="0"/>
              <a:t>It will always exit with 99</a:t>
            </a:r>
          </a:p>
          <a:p>
            <a:endParaRPr lang="en-US" dirty="0"/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step –e # -s #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-e # </a:t>
            </a:r>
            <a:r>
              <a:rPr lang="en-US" dirty="0" smtClean="0"/>
              <a:t>is the exercise number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-s # </a:t>
            </a:r>
            <a:r>
              <a:rPr lang="en-US" dirty="0" smtClean="0"/>
              <a:t>is the step number</a:t>
            </a:r>
          </a:p>
        </p:txBody>
      </p:sp>
    </p:spTree>
    <p:extLst>
      <p:ext uri="{BB962C8B-B14F-4D97-AF65-F5344CB8AC3E}">
        <p14:creationId xmlns:p14="http://schemas.microsoft.com/office/powerpoint/2010/main" val="3111713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Exercises: How-To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You’re at step 0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pPr lvl="1"/>
            <a:r>
              <a:rPr lang="en-US" dirty="0" smtClean="0"/>
              <a:t>should fail</a:t>
            </a:r>
          </a:p>
          <a:p>
            <a:r>
              <a:rPr lang="en-US" dirty="0"/>
              <a:t>W</a:t>
            </a:r>
            <a:r>
              <a:rPr lang="en-US" dirty="0" smtClean="0"/>
              <a:t>rite your tests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step –e 1 –s 1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Eventually this will pass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Repeat edit (the tests) then (</a:t>
            </a:r>
            <a:r>
              <a:rPr lang="en-US" dirty="0" err="1" smtClean="0">
                <a:cs typeface="Consolas" panose="020B0609020204030204" pitchFamily="49" charset="0"/>
              </a:rPr>
              <a:t>mvn</a:t>
            </a:r>
            <a:r>
              <a:rPr lang="en-US" dirty="0" smtClean="0">
                <a:cs typeface="Consolas" panose="020B0609020204030204" pitchFamily="49" charset="0"/>
              </a:rPr>
              <a:t>) test until everything passes</a:t>
            </a:r>
          </a:p>
          <a:p>
            <a:pPr marL="0" indent="0">
              <a:buNone/>
            </a:pP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350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Exercises: How-To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everything passes, start writing the next test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step –e # -s #+1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r>
              <a:rPr lang="en-US" dirty="0" smtClean="0"/>
              <a:t>Repeat edit then test until it passes</a:t>
            </a:r>
          </a:p>
          <a:p>
            <a:endParaRPr lang="en-US" dirty="0"/>
          </a:p>
          <a:p>
            <a:r>
              <a:rPr lang="en-US" dirty="0" smtClean="0"/>
              <a:t>Repeat edit / step / test until no more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376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tests are written for you</a:t>
            </a:r>
          </a:p>
          <a:p>
            <a:r>
              <a:rPr lang="en-US" dirty="0" smtClean="0"/>
              <a:t>Delete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“@Ignore</a:t>
            </a:r>
            <a:r>
              <a:rPr lang="en-US" dirty="0" smtClean="0"/>
              <a:t>” line to enable the next test</a:t>
            </a:r>
          </a:p>
          <a:p>
            <a:r>
              <a:rPr lang="en-US" dirty="0" smtClean="0"/>
              <a:t>There are four steps but 5 tests</a:t>
            </a:r>
          </a:p>
          <a:p>
            <a:pPr lvl="1"/>
            <a:r>
              <a:rPr lang="en-US" dirty="0" smtClean="0"/>
              <a:t>do 4 and 4a together</a:t>
            </a:r>
          </a:p>
          <a:p>
            <a:endParaRPr lang="en-US" dirty="0"/>
          </a:p>
          <a:p>
            <a:r>
              <a:rPr lang="en-US" dirty="0" smtClean="0"/>
              <a:t>For exercise 2 you’ll actually write the tests</a:t>
            </a:r>
          </a:p>
          <a:p>
            <a:pPr lvl="1"/>
            <a:r>
              <a:rPr lang="en-US" dirty="0" smtClean="0"/>
              <a:t>The file and test skeleton already exists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89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step –e 1 –s 1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edit …/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Test_myprog.groovy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delete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@Ignore </a:t>
            </a:r>
            <a:r>
              <a:rPr lang="en-US" dirty="0" smtClean="0">
                <a:cs typeface="Consolas" panose="020B0609020204030204" pitchFamily="49" charset="0"/>
              </a:rPr>
              <a:t>for test #2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step –e 1 –s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test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171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edit …/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Test_myprog.groovy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delete the </a:t>
            </a:r>
            <a:r>
              <a:rPr lang="en-US" dirty="0" smtClean="0">
                <a:cs typeface="Consolas" panose="020B0609020204030204" pitchFamily="49" charset="0"/>
              </a:rPr>
              <a:t>@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Ignore </a:t>
            </a:r>
            <a:r>
              <a:rPr lang="en-US" dirty="0" smtClean="0">
                <a:cs typeface="Consolas" panose="020B0609020204030204" pitchFamily="49" charset="0"/>
              </a:rPr>
              <a:t>for test #3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step –e 1 –s 3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test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edit …/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Test_myprog.groovy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delete the @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Ignore </a:t>
            </a:r>
            <a:r>
              <a:rPr lang="en-US" dirty="0">
                <a:cs typeface="Consolas" panose="020B0609020204030204" pitchFamily="49" charset="0"/>
              </a:rPr>
              <a:t>for </a:t>
            </a:r>
            <a:r>
              <a:rPr lang="en-US" dirty="0" smtClean="0">
                <a:cs typeface="Consolas" panose="020B0609020204030204" pitchFamily="49" charset="0"/>
              </a:rPr>
              <a:t>test #4 and #4a</a:t>
            </a:r>
            <a:endParaRPr lang="en-US" dirty="0">
              <a:cs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335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step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–e 1 –s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mvn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test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Ta-dah!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120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now let’s meet the players</a:t>
            </a:r>
            <a:endParaRPr lang="en-US" dirty="0"/>
          </a:p>
          <a:p>
            <a:r>
              <a:rPr lang="en-US" dirty="0" smtClean="0"/>
              <a:t>Maven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dependency-based build system</a:t>
            </a:r>
          </a:p>
          <a:p>
            <a:r>
              <a:rPr lang="en-US" dirty="0" smtClean="0"/>
              <a:t>Spock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testing framework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ses Groovy</a:t>
            </a:r>
          </a:p>
          <a:p>
            <a:r>
              <a:rPr lang="en-US" dirty="0" smtClean="0"/>
              <a:t>Groovy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scripting language</a:t>
            </a:r>
          </a:p>
        </p:txBody>
      </p:sp>
    </p:spTree>
    <p:extLst>
      <p:ext uri="{BB962C8B-B14F-4D97-AF65-F5344CB8AC3E}">
        <p14:creationId xmlns:p14="http://schemas.microsoft.com/office/powerpoint/2010/main" val="396121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“Testing” is …</a:t>
            </a:r>
          </a:p>
          <a:p>
            <a:endParaRPr lang="en-US" dirty="0"/>
          </a:p>
          <a:p>
            <a:r>
              <a:rPr lang="en-US" dirty="0" smtClean="0"/>
              <a:t>You have a program</a:t>
            </a:r>
          </a:p>
          <a:p>
            <a:r>
              <a:rPr lang="en-US" dirty="0" smtClean="0"/>
              <a:t>You want to see if works</a:t>
            </a:r>
          </a:p>
          <a:p>
            <a:r>
              <a:rPr lang="en-US" dirty="0"/>
              <a:t>S</a:t>
            </a:r>
            <a:r>
              <a:rPr lang="en-US" dirty="0" smtClean="0"/>
              <a:t>o you write another </a:t>
            </a:r>
            <a:r>
              <a:rPr lang="en-US" i="1" dirty="0" smtClean="0"/>
              <a:t>separate</a:t>
            </a:r>
            <a:r>
              <a:rPr lang="en-US" dirty="0" smtClean="0"/>
              <a:t> program to test the first program</a:t>
            </a:r>
          </a:p>
          <a:p>
            <a:endParaRPr lang="en-US" dirty="0"/>
          </a:p>
          <a:p>
            <a:r>
              <a:rPr lang="en-US" dirty="0" smtClean="0"/>
              <a:t>The second program is the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21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hoice of Weapons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lots of test frameworks</a:t>
            </a:r>
          </a:p>
          <a:p>
            <a:pPr lvl="1"/>
            <a:r>
              <a:rPr lang="en-US" dirty="0" smtClean="0"/>
              <a:t>Too many to count</a:t>
            </a:r>
          </a:p>
          <a:p>
            <a:pPr lvl="1"/>
            <a:r>
              <a:rPr lang="en-US" dirty="0" smtClean="0"/>
              <a:t>Some work better than others</a:t>
            </a:r>
          </a:p>
          <a:p>
            <a:pPr lvl="1"/>
            <a:r>
              <a:rPr lang="en-US" dirty="0" smtClean="0"/>
              <a:t>Most of them get the job done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469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Weapons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project at work was written in Groovy</a:t>
            </a:r>
          </a:p>
          <a:p>
            <a:r>
              <a:rPr lang="en-US" dirty="0" smtClean="0"/>
              <a:t>Maven is our preferred build system</a:t>
            </a:r>
          </a:p>
          <a:p>
            <a:r>
              <a:rPr lang="en-US" dirty="0" smtClean="0"/>
              <a:t>Spock was an easy choice</a:t>
            </a:r>
          </a:p>
          <a:p>
            <a:pPr lvl="1"/>
            <a:r>
              <a:rPr lang="en-US" dirty="0" smtClean="0"/>
              <a:t>some other people were already using it</a:t>
            </a:r>
            <a:endParaRPr lang="en-US" dirty="0"/>
          </a:p>
          <a:p>
            <a:r>
              <a:rPr lang="en-US" dirty="0" smtClean="0"/>
              <a:t>It works for me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433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Weapons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like it, </a:t>
            </a:r>
            <a:r>
              <a:rPr lang="en-US" dirty="0" smtClean="0"/>
              <a:t>great</a:t>
            </a:r>
          </a:p>
          <a:p>
            <a:pPr lvl="1"/>
            <a:r>
              <a:rPr lang="en-US" dirty="0" smtClean="0"/>
              <a:t>if not, pick a framework you like more</a:t>
            </a:r>
          </a:p>
          <a:p>
            <a:pPr lvl="1"/>
            <a:r>
              <a:rPr lang="en-US" dirty="0" smtClean="0"/>
              <a:t>any framework is probably better than no framework</a:t>
            </a:r>
          </a:p>
          <a:p>
            <a:pPr lvl="1"/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principles still apply</a:t>
            </a:r>
          </a:p>
          <a:p>
            <a:pPr lvl="1"/>
            <a:r>
              <a:rPr lang="en-US" dirty="0" smtClean="0"/>
              <a:t>Write a requirements “spec”</a:t>
            </a:r>
          </a:p>
          <a:p>
            <a:pPr lvl="1"/>
            <a:r>
              <a:rPr lang="en-US" dirty="0" smtClean="0"/>
              <a:t>Turn that into tests</a:t>
            </a:r>
          </a:p>
          <a:p>
            <a:pPr lvl="1"/>
            <a:r>
              <a:rPr lang="en-US" dirty="0" smtClean="0"/>
              <a:t>Write tests before writing code</a:t>
            </a:r>
          </a:p>
          <a:p>
            <a:pPr lvl="2"/>
            <a:r>
              <a:rPr lang="en-US" dirty="0" smtClean="0"/>
              <a:t>or, at least, write them at the same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404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ntroducing </a:t>
            </a:r>
            <a:r>
              <a:rPr lang="en-US" dirty="0"/>
              <a:t>M</a:t>
            </a:r>
            <a:r>
              <a:rPr lang="en-US" dirty="0" smtClean="0"/>
              <a:t>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Driven by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pom.xml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j</a:t>
            </a:r>
            <a:r>
              <a:rPr lang="en-US" dirty="0" smtClean="0">
                <a:cs typeface="Consolas" panose="020B0609020204030204" pitchFamily="49" charset="0"/>
              </a:rPr>
              <a:t>ust copy the one I’ve provided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xport M2_HOME=/path/to/maven/install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xport M2=$M2_HOME/bin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test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T</a:t>
            </a:r>
            <a:r>
              <a:rPr lang="en-US" dirty="0" smtClean="0">
                <a:cs typeface="Consolas" panose="020B0609020204030204" pitchFamily="49" charset="0"/>
              </a:rPr>
              <a:t>o run tests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clean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T</a:t>
            </a:r>
            <a:r>
              <a:rPr lang="en-US" dirty="0" smtClean="0">
                <a:cs typeface="Consolas" panose="020B0609020204030204" pitchFamily="49" charset="0"/>
              </a:rPr>
              <a:t>o clean up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That’s all!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07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Spock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pom.xml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/>
              <a:t>dependency&gt;</a:t>
            </a:r>
          </a:p>
          <a:p>
            <a:pPr marL="0" indent="0">
              <a:buNone/>
            </a:pPr>
            <a:r>
              <a:rPr lang="en-US" dirty="0" smtClean="0"/>
              <a:t>		&lt;</a:t>
            </a:r>
            <a:r>
              <a:rPr lang="en-US" dirty="0" err="1"/>
              <a:t>groupId</a:t>
            </a:r>
            <a:r>
              <a:rPr lang="en-US" dirty="0"/>
              <a:t>&gt;</a:t>
            </a:r>
            <a:r>
              <a:rPr lang="en-US" dirty="0" err="1"/>
              <a:t>org.spockframework</a:t>
            </a:r>
            <a:r>
              <a:rPr lang="en-US" dirty="0"/>
              <a:t>&lt;/</a:t>
            </a:r>
            <a:r>
              <a:rPr lang="en-US" dirty="0" err="1"/>
              <a:t>groupId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smtClean="0"/>
              <a:t>		&lt;</a:t>
            </a:r>
            <a:r>
              <a:rPr lang="en-US" dirty="0" err="1"/>
              <a:t>artifactId</a:t>
            </a:r>
            <a:r>
              <a:rPr lang="en-US" dirty="0"/>
              <a:t>&gt;</a:t>
            </a:r>
            <a:r>
              <a:rPr lang="en-US" dirty="0" err="1"/>
              <a:t>spock</a:t>
            </a:r>
            <a:r>
              <a:rPr lang="en-US" dirty="0"/>
              <a:t>-core&lt;/</a:t>
            </a:r>
            <a:r>
              <a:rPr lang="en-US" dirty="0" err="1"/>
              <a:t>artifactId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smtClean="0"/>
              <a:t>		&lt;version&gt;1.0-groovy-2.4&lt;/</a:t>
            </a:r>
            <a:r>
              <a:rPr lang="en-US" dirty="0"/>
              <a:t>version&gt;</a:t>
            </a:r>
          </a:p>
          <a:p>
            <a:pPr marL="0" indent="0">
              <a:buNone/>
            </a:pPr>
            <a:r>
              <a:rPr lang="en-US" dirty="0" smtClean="0"/>
              <a:t>		&lt;</a:t>
            </a:r>
            <a:r>
              <a:rPr lang="en-US" dirty="0"/>
              <a:t>scope&gt;test&lt;/scope&gt;</a:t>
            </a:r>
          </a:p>
          <a:p>
            <a:pPr marL="0" indent="0">
              <a:buNone/>
            </a:pPr>
            <a:r>
              <a:rPr lang="en-US" dirty="0" smtClean="0"/>
              <a:t>	&lt;/</a:t>
            </a:r>
            <a:r>
              <a:rPr lang="en-US" dirty="0"/>
              <a:t>dependency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812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import spock.lang.*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Test_example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extends Specification {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“test number 1”() {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setup: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// set-up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when: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// stimulus</a:t>
            </a:r>
          </a:p>
        </p:txBody>
      </p:sp>
    </p:spTree>
    <p:extLst>
      <p:ext uri="{BB962C8B-B14F-4D97-AF65-F5344CB8AC3E}">
        <p14:creationId xmlns:p14="http://schemas.microsoft.com/office/powerpoint/2010/main" val="38572707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“test number 1”() {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. . 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then: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// response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cleanup: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// runs whether test passes or fails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965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block: stuff to do before the stimulus block starts</a:t>
            </a:r>
          </a:p>
          <a:p>
            <a:pPr lvl="1"/>
            <a:r>
              <a:rPr lang="en-US" dirty="0"/>
              <a:t>Could be in stimulus but tradition uses setup instead</a:t>
            </a:r>
          </a:p>
          <a:p>
            <a:r>
              <a:rPr lang="en-US" dirty="0" smtClean="0"/>
              <a:t>Stimulus block: perform these actions</a:t>
            </a:r>
          </a:p>
          <a:p>
            <a:r>
              <a:rPr lang="en-US" dirty="0" smtClean="0"/>
              <a:t>Response block: test that these conditions are true</a:t>
            </a:r>
          </a:p>
          <a:p>
            <a:r>
              <a:rPr lang="en-US" dirty="0" smtClean="0"/>
              <a:t>Cleanup block: stuff to do after the test is complete</a:t>
            </a:r>
          </a:p>
          <a:p>
            <a:pPr lvl="1"/>
            <a:r>
              <a:rPr lang="en-US" dirty="0" smtClean="0"/>
              <a:t>Runs whether test passes or fails</a:t>
            </a:r>
          </a:p>
          <a:p>
            <a:pPr lvl="1"/>
            <a:r>
              <a:rPr lang="en-US" dirty="0" smtClean="0"/>
              <a:t>Have to be careful about errors in this block</a:t>
            </a:r>
          </a:p>
          <a:p>
            <a:r>
              <a:rPr lang="en-US" dirty="0" smtClean="0"/>
              <a:t>All are written in Groovy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765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as much Spock as you need to know</a:t>
            </a:r>
          </a:p>
          <a:p>
            <a:pPr lvl="1"/>
            <a:r>
              <a:rPr lang="en-US" dirty="0" smtClean="0"/>
              <a:t>There’s plenty more</a:t>
            </a:r>
          </a:p>
          <a:p>
            <a:pPr lvl="1"/>
            <a:r>
              <a:rPr lang="en-US" dirty="0" smtClean="0"/>
              <a:t>We don’t need it here</a:t>
            </a:r>
          </a:p>
          <a:p>
            <a:pPr lvl="1"/>
            <a:r>
              <a:rPr lang="en-US" dirty="0" smtClean="0"/>
              <a:t>You will probably never need it</a:t>
            </a:r>
          </a:p>
          <a:p>
            <a:pPr lvl="1"/>
            <a:r>
              <a:rPr lang="en-US" dirty="0" smtClean="0"/>
              <a:t>But it’s easy enough to learn if you want to know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690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Groovy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illegitimate love child of Java and Perl</a:t>
            </a:r>
          </a:p>
          <a:p>
            <a:r>
              <a:rPr lang="en-US" dirty="0" smtClean="0"/>
              <a:t>Most Java runs without change</a:t>
            </a:r>
          </a:p>
          <a:p>
            <a:r>
              <a:rPr lang="en-US" dirty="0" smtClean="0"/>
              <a:t>Has many Perl-like features and syntax</a:t>
            </a:r>
          </a:p>
          <a:p>
            <a:r>
              <a:rPr lang="en-US" dirty="0" smtClean="0"/>
              <a:t>Runs in the JVM</a:t>
            </a:r>
          </a:p>
          <a:p>
            <a:r>
              <a:rPr lang="en-US" dirty="0" smtClean="0"/>
              <a:t>Close enough to Perl you should be able to pick it up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9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agree that testing is a good </a:t>
            </a:r>
            <a:r>
              <a:rPr lang="en-US" dirty="0"/>
              <a:t>t</a:t>
            </a:r>
            <a:r>
              <a:rPr lang="en-US" dirty="0" smtClean="0"/>
              <a:t>hing</a:t>
            </a:r>
          </a:p>
          <a:p>
            <a:r>
              <a:rPr lang="en-US" dirty="0" smtClean="0"/>
              <a:t>Or, you want to learn how to do testing before deciding if it’s good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’m not going to spend any time convincing you that testing is good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I will cover what it can and can’t do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what it is and isn’t good for</a:t>
            </a:r>
          </a:p>
          <a:p>
            <a:endParaRPr lang="en-US" dirty="0"/>
          </a:p>
          <a:p>
            <a:r>
              <a:rPr lang="en-US" dirty="0" smtClean="0"/>
              <a:t>If you want to argue about testing you’re in the wrong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924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Spock 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Test_example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extends Specification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here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System.getProperty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user.dir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”)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“${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here}/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/main/bash/example”</a:t>
            </a:r>
          </a:p>
          <a:p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Adds portability, readability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628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Stimulus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looks like this: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p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"${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…".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p.waitFor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“Run $</a:t>
            </a:r>
            <a:r>
              <a:rPr lang="en-US" dirty="0" err="1" smtClean="0">
                <a:cs typeface="Consolas" panose="020B0609020204030204" pitchFamily="49" charset="0"/>
              </a:rPr>
              <a:t>prog</a:t>
            </a:r>
            <a:r>
              <a:rPr lang="en-US" dirty="0" smtClean="0">
                <a:cs typeface="Consolas" panose="020B0609020204030204" pitchFamily="49" charset="0"/>
              </a:rPr>
              <a:t> with </a:t>
            </a:r>
            <a:r>
              <a:rPr lang="en-US" dirty="0" err="1" smtClean="0">
                <a:cs typeface="Consolas" panose="020B0609020204030204" pitchFamily="49" charset="0"/>
              </a:rPr>
              <a:t>arg</a:t>
            </a:r>
            <a:r>
              <a:rPr lang="en-US" dirty="0" smtClean="0">
                <a:cs typeface="Consolas" panose="020B0609020204030204" pitchFamily="49" charset="0"/>
              </a:rPr>
              <a:t>(s) and wait for it to finish”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728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def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Groovy supports strict typing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Process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List&lt;String&gt;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Map&lt;String, String&gt;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Also allows dynamic typing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“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cs typeface="Consolas" panose="020B0609020204030204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34858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prefer strict typing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I know that’s not “the Groovy way”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We’ll use “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cs typeface="Consolas" panose="020B0609020204030204" pitchFamily="49" charset="0"/>
              </a:rPr>
              <a:t>” to keep things simple</a:t>
            </a:r>
          </a:p>
        </p:txBody>
      </p:sp>
    </p:spTree>
    <p:extLst>
      <p:ext uri="{BB962C8B-B14F-4D97-AF65-F5344CB8AC3E}">
        <p14:creationId xmlns:p14="http://schemas.microsoft.com/office/powerpoint/2010/main" val="39441803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p.exitValue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0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p.exitValue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!= 0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p.exitValue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== 1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e</a:t>
            </a:r>
            <a:r>
              <a:rPr lang="en-US" dirty="0" smtClean="0">
                <a:cs typeface="Consolas" panose="020B0609020204030204" pitchFamily="49" charset="0"/>
              </a:rPr>
              <a:t>tc.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97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Test_example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extends Specification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here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System.getProperty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user.dir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“${here}/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/main/bash/example”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“test for exit 0”()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when: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 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“${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}”.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p.waitFor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then: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p.exitValue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== 0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010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extend the specification we wrote for exercise 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488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myprog</a:t>
            </a:r>
            <a:r>
              <a:rPr lang="en-US" dirty="0" smtClean="0"/>
              <a:t> </a:t>
            </a:r>
            <a:r>
              <a:rPr lang="en-US" dirty="0"/>
              <a:t>yes” should exit with </a:t>
            </a:r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should print “hello, world” on </a:t>
            </a:r>
            <a:r>
              <a:rPr lang="en-US" dirty="0" err="1" smtClean="0"/>
              <a:t>stdout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 err="1"/>
              <a:t>myprog</a:t>
            </a:r>
            <a:r>
              <a:rPr lang="en-US" dirty="0"/>
              <a:t> no” should exit with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should print “goodbye, cruel world” on </a:t>
            </a:r>
            <a:r>
              <a:rPr lang="en-US" dirty="0" err="1" smtClean="0"/>
              <a:t>stdout</a:t>
            </a:r>
            <a:endParaRPr lang="en-US" dirty="0" smtClean="0"/>
          </a:p>
          <a:p>
            <a:pPr marL="971550" lvl="1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any other </a:t>
            </a:r>
            <a:r>
              <a:rPr lang="en-US" dirty="0" err="1"/>
              <a:t>arg</a:t>
            </a:r>
            <a:r>
              <a:rPr lang="en-US" dirty="0"/>
              <a:t> or no </a:t>
            </a:r>
            <a:r>
              <a:rPr lang="en-US" dirty="0" err="1"/>
              <a:t>args</a:t>
            </a:r>
            <a:r>
              <a:rPr lang="en-US" dirty="0"/>
              <a:t> -&gt; exit with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should print “what a maroon” on </a:t>
            </a:r>
            <a:r>
              <a:rPr lang="en-US" i="1" dirty="0" err="1" smtClean="0"/>
              <a:t>stderr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641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(3) steps</a:t>
            </a:r>
          </a:p>
          <a:p>
            <a:endParaRPr lang="en-US" dirty="0"/>
          </a:p>
          <a:p>
            <a:r>
              <a:rPr lang="en-US" dirty="0" smtClean="0"/>
              <a:t>Use your tests from exercise 1 as an example</a:t>
            </a:r>
          </a:p>
          <a:p>
            <a:pPr lvl="1"/>
            <a:r>
              <a:rPr lang="en-US" dirty="0" smtClean="0"/>
              <a:t>or even copy the file and just change the package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885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tdout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as a single string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p.err.text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stderr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as a single string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Multiple lines saved as a single string with embedded newlines (“\n”)</a:t>
            </a:r>
          </a:p>
        </p:txBody>
      </p:sp>
    </p:spTree>
    <p:extLst>
      <p:ext uri="{BB962C8B-B14F-4D97-AF65-F5344CB8AC3E}">
        <p14:creationId xmlns:p14="http://schemas.microsoft.com/office/powerpoint/2010/main" val="132446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sk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“Is this the class I was hoping it would be?”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f not, you can (and probably should) switch to another class</a:t>
            </a:r>
          </a:p>
          <a:p>
            <a:endParaRPr lang="en-US" dirty="0"/>
          </a:p>
          <a:p>
            <a:r>
              <a:rPr lang="en-US" dirty="0" smtClean="0"/>
              <a:t>I won’t be offended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ut I hope you’ll stay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601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Save string before using them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eird behavior if you don’t</a:t>
            </a:r>
          </a:p>
          <a:p>
            <a:pPr marL="45720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err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p.err.text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Save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p.err.text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first!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Again, weird behavior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494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== “hello, world”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fails!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== “hello,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world\n”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That’s annoying</a:t>
            </a:r>
          </a:p>
        </p:txBody>
      </p:sp>
    </p:spTree>
    <p:extLst>
      <p:ext uri="{BB962C8B-B14F-4D97-AF65-F5344CB8AC3E}">
        <p14:creationId xmlns:p14="http://schemas.microsoft.com/office/powerpoint/2010/main" val="306257996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got enough to start</a:t>
            </a:r>
          </a:p>
          <a:p>
            <a:endParaRPr lang="en-US" dirty="0"/>
          </a:p>
          <a:p>
            <a:r>
              <a:rPr lang="en-US" dirty="0" smtClean="0"/>
              <a:t>Work for a while then I’ll show you some tricks to make things easier</a:t>
            </a:r>
          </a:p>
          <a:p>
            <a:endParaRPr lang="en-US" dirty="0"/>
          </a:p>
          <a:p>
            <a:r>
              <a:rPr lang="en-US" dirty="0" smtClean="0"/>
              <a:t>Or read the next bunch of slides before </a:t>
            </a:r>
            <a:r>
              <a:rPr lang="en-US" smtClean="0"/>
              <a:t>you start </a:t>
            </a:r>
            <a:r>
              <a:rPr lang="en-US" smtClean="0">
                <a:sym typeface="Wingdings" panose="05000000000000000000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889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Regular expressions to the rescue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/hello, world/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/^hello/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/world$/</a:t>
            </a:r>
          </a:p>
        </p:txBody>
      </p:sp>
    </p:spTree>
    <p:extLst>
      <p:ext uri="{BB962C8B-B14F-4D97-AF65-F5344CB8AC3E}">
        <p14:creationId xmlns:p14="http://schemas.microsoft.com/office/powerpoint/2010/main" val="1897887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“Perl-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ish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 regular expressions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Syntax is a little different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Documented in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java.util.regex.Pattern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Mostly you can pretend it’s Perl</a:t>
            </a:r>
          </a:p>
        </p:txBody>
      </p:sp>
    </p:spTree>
    <p:extLst>
      <p:ext uri="{BB962C8B-B14F-4D97-AF65-F5344CB8AC3E}">
        <p14:creationId xmlns:p14="http://schemas.microsoft.com/office/powerpoint/2010/main" val="21975408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Sloppy way to match multiple strings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/line 1/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/line 3/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=~ /line 2/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Notice that order doesn’t matter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212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What if order does matter?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p.text.split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(/\n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== [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“line 1",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“line 2",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“line 3",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Checks order and number of lines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5646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Check just the number of lines?</a:t>
            </a: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out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out.split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(/\n/).size() == 3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100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Test for no output</a:t>
            </a: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err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p.err.text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out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p.text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“”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“”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Testing for “null” doesn’t work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1078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Simple file tests</a:t>
            </a: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new File(“some-file”).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exists() ==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File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(“other-file”).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exists() == false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2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genda and </a:t>
            </a:r>
            <a:r>
              <a:rPr lang="en-US" dirty="0"/>
              <a:t>O</a:t>
            </a:r>
            <a:r>
              <a:rPr lang="en-US" dirty="0" smtClean="0"/>
              <a:t>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nteractive: if possible, more discussion than lecture</a:t>
            </a:r>
          </a:p>
          <a:p>
            <a:pPr marL="0" indent="0">
              <a:buNone/>
            </a:pPr>
            <a:r>
              <a:rPr lang="en-US" dirty="0" err="1" smtClean="0"/>
              <a:t>Hhands</a:t>
            </a:r>
            <a:r>
              <a:rPr lang="en-US" dirty="0" smtClean="0"/>
              <a:t>-on: exercises</a:t>
            </a:r>
          </a:p>
          <a:p>
            <a:pPr lvl="1"/>
            <a:r>
              <a:rPr lang="en-US" dirty="0" smtClean="0"/>
              <a:t>Work individually on in groups</a:t>
            </a:r>
          </a:p>
          <a:p>
            <a:r>
              <a:rPr lang="en-US" dirty="0"/>
              <a:t>E</a:t>
            </a:r>
            <a:r>
              <a:rPr lang="en-US" dirty="0" smtClean="0"/>
              <a:t>xplanation: detailed walk-through of some exercises</a:t>
            </a:r>
          </a:p>
          <a:p>
            <a:pPr lvl="1"/>
            <a:r>
              <a:rPr lang="en-US" dirty="0" smtClean="0"/>
              <a:t>More in the beginning than the end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aybe a full walk-through of the final solution</a:t>
            </a:r>
          </a:p>
          <a:p>
            <a:endParaRPr lang="en-US" dirty="0"/>
          </a:p>
          <a:p>
            <a:r>
              <a:rPr lang="en-US" dirty="0" smtClean="0"/>
              <a:t>Exercises are optional but </a:t>
            </a:r>
            <a:r>
              <a:rPr lang="en-US" b="1" dirty="0" smtClean="0"/>
              <a:t>strongly</a:t>
            </a:r>
            <a:r>
              <a:rPr lang="en-US" dirty="0" smtClean="0"/>
              <a:t> encouraged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1178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small variation on exercise 2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any other </a:t>
            </a:r>
            <a:r>
              <a:rPr lang="en-US" dirty="0" err="1"/>
              <a:t>arg</a:t>
            </a:r>
            <a:r>
              <a:rPr lang="en-US" dirty="0"/>
              <a:t> or no </a:t>
            </a:r>
            <a:r>
              <a:rPr lang="en-US" dirty="0" err="1"/>
              <a:t>args</a:t>
            </a:r>
            <a:r>
              <a:rPr lang="en-US" dirty="0"/>
              <a:t> -&gt; exit with 2</a:t>
            </a:r>
          </a:p>
          <a:p>
            <a:pPr lvl="1"/>
            <a:r>
              <a:rPr lang="en-US" dirty="0"/>
              <a:t>should print “what a maroon” on </a:t>
            </a:r>
            <a:r>
              <a:rPr lang="en-US" i="1" dirty="0" err="1" smtClean="0"/>
              <a:t>stderr</a:t>
            </a:r>
            <a:endParaRPr lang="en-US" i="1" dirty="0" smtClean="0"/>
          </a:p>
          <a:p>
            <a:pPr lvl="1"/>
            <a:r>
              <a:rPr lang="en-US" dirty="0" smtClean="0"/>
              <a:t>write everything on the command line to the file “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myprog.log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Just one step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ecause obviously you’ll copy the code from exercise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961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Maven and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does Maven run?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“project directory”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Where’s that?</a:t>
            </a:r>
          </a:p>
          <a:p>
            <a:pPr lvl="1"/>
            <a:r>
              <a:rPr lang="en-US" dirty="0" smtClean="0"/>
              <a:t>“here”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pom.xml</a:t>
            </a:r>
            <a:r>
              <a:rPr lang="en-US" dirty="0" smtClean="0"/>
              <a:t> is</a:t>
            </a:r>
          </a:p>
          <a:p>
            <a:pPr lvl="1"/>
            <a:r>
              <a:rPr lang="en-US" dirty="0" smtClean="0"/>
              <a:t>BUT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41048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Maven and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agreement, tests are supposed to create all files in “the project directory”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Where’s that?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nless you change it,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./target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That means we have to work a little bit to keep files in the right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057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Maven and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your program changes its working directory, all bets are off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hat won’t be an issue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3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Groovy and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complicated</a:t>
            </a:r>
          </a:p>
          <a:p>
            <a:pPr lvl="1"/>
            <a:r>
              <a:rPr lang="en-US" dirty="0" smtClean="0"/>
              <a:t>But you will have to put up with OO syntax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File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(“path/to/file").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exists() ==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File(“path/to/file").exists() == false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436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Remember, everything belongs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target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File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(“target/…").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exists() == true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File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(“target/…").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exists() == false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31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file object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U</a:t>
            </a:r>
            <a:r>
              <a:rPr lang="en-US" dirty="0" smtClean="0">
                <a:cs typeface="Consolas" panose="020B0609020204030204" pitchFamily="49" charset="0"/>
              </a:rPr>
              <a:t>nless all you’re doing is testing if the file exists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File f = new File(“target/…”)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f.exists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true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060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</a:t>
            </a:r>
            <a:r>
              <a:rPr lang="en-US" dirty="0" smtClean="0"/>
              <a:t>file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complicated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T</a:t>
            </a:r>
            <a:r>
              <a:rPr lang="en-US" dirty="0" smtClean="0">
                <a:cs typeface="Consolas" panose="020B0609020204030204" pitchFamily="49" charset="0"/>
              </a:rPr>
              <a:t>here’s no “how many lines in the file”</a:t>
            </a:r>
            <a:endParaRPr lang="en-US" dirty="0" smtClean="0"/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File f = new File(“target/…”)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f.size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S</a:t>
            </a:r>
            <a:r>
              <a:rPr lang="en-US" dirty="0" smtClean="0">
                <a:cs typeface="Consolas" panose="020B0609020204030204" pitchFamily="49" charset="0"/>
              </a:rPr>
              <a:t>hows the number of bytes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Unless you’re testing for an empty file, this is A Bad Idea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8388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</a:t>
            </a:r>
            <a:r>
              <a:rPr lang="en-US" dirty="0" smtClean="0"/>
              <a:t>file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nsolas" panose="020B0609020204030204" pitchFamily="49" charset="0"/>
              </a:rPr>
              <a:t>You have to read the lines into a list (array) then count the number of elements in the list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87829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</a:t>
            </a:r>
            <a:r>
              <a:rPr lang="en-US" dirty="0" smtClean="0"/>
              <a:t>file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File f = new File(“target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/…”)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List&lt;String&gt; got = []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f.eachLine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line -&gt;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got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&lt;&lt; line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got.size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3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2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genda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efinitions, background, benefits</a:t>
            </a:r>
          </a:p>
          <a:p>
            <a:r>
              <a:rPr lang="en-US" dirty="0"/>
              <a:t>E</a:t>
            </a:r>
            <a:r>
              <a:rPr lang="en-US" dirty="0" smtClean="0"/>
              <a:t>xercises</a:t>
            </a:r>
          </a:p>
          <a:p>
            <a:r>
              <a:rPr lang="en-US" dirty="0" smtClean="0"/>
              <a:t>Q&amp;A: throughout the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6466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file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got.size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== 3</a:t>
            </a:r>
          </a:p>
          <a:p>
            <a:r>
              <a:rPr lang="en-US" dirty="0" smtClean="0"/>
              <a:t>3? Um, no</a:t>
            </a:r>
          </a:p>
          <a:p>
            <a:endParaRPr lang="en-US" dirty="0"/>
          </a:p>
          <a:p>
            <a:r>
              <a:rPr lang="en-US" dirty="0" smtClean="0"/>
              <a:t>Create a list with the lines that should be in the file</a:t>
            </a:r>
          </a:p>
          <a:p>
            <a:r>
              <a:rPr lang="en-US" dirty="0" smtClean="0"/>
              <a:t>Compare the size of the two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62957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Groovy and file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List&lt;String&gt; expected = [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Line 1",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Line two",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Line 3 3 3",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got.size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==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expected.size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8060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got == expected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Really, that’s all there is to it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A</a:t>
            </a:r>
            <a:r>
              <a:rPr lang="en-US" dirty="0" smtClean="0">
                <a:cs typeface="Consolas" panose="020B0609020204030204" pitchFamily="49" charset="0"/>
              </a:rPr>
              <a:t>lmost makes up for the hassle with size and number of lines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274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hat’s the Big </a:t>
            </a:r>
            <a:r>
              <a:rPr lang="en-US" dirty="0"/>
              <a:t>D</a:t>
            </a:r>
            <a:r>
              <a:rPr lang="en-US" dirty="0" smtClean="0"/>
              <a:t>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just simple tests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xit value, </a:t>
            </a:r>
            <a:r>
              <a:rPr lang="en-US" dirty="0" err="1" smtClean="0"/>
              <a:t>stdout</a:t>
            </a:r>
            <a:r>
              <a:rPr lang="en-US" dirty="0" smtClean="0"/>
              <a:t> &amp; </a:t>
            </a:r>
            <a:r>
              <a:rPr lang="en-US" dirty="0" err="1" smtClean="0"/>
              <a:t>stderr</a:t>
            </a:r>
            <a:r>
              <a:rPr lang="en-US" dirty="0" smtClean="0"/>
              <a:t>, files &amp; file contents</a:t>
            </a:r>
          </a:p>
          <a:p>
            <a:endParaRPr lang="en-US" dirty="0"/>
          </a:p>
          <a:p>
            <a:r>
              <a:rPr lang="en-US" dirty="0" smtClean="0"/>
              <a:t>And very simple programs</a:t>
            </a:r>
          </a:p>
          <a:p>
            <a:pPr lvl="1"/>
            <a:r>
              <a:rPr lang="en-US" dirty="0" smtClean="0"/>
              <a:t>“Sysadmin programs” are more complicated</a:t>
            </a:r>
          </a:p>
          <a:p>
            <a:endParaRPr lang="en-US" dirty="0"/>
          </a:p>
          <a:p>
            <a:r>
              <a:rPr lang="en-US" dirty="0" smtClean="0"/>
              <a:t>How does any of this help 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5301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“Sysadmin </a:t>
            </a:r>
            <a:r>
              <a:rPr lang="en-US" dirty="0"/>
              <a:t>P</a:t>
            </a:r>
            <a:r>
              <a:rPr lang="en-US" dirty="0" smtClean="0"/>
              <a:t>rogram”?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to perform an operation related to the maintenance and operation of the computing infrastructure</a:t>
            </a:r>
          </a:p>
          <a:p>
            <a:endParaRPr lang="en-US" dirty="0"/>
          </a:p>
          <a:p>
            <a:r>
              <a:rPr lang="en-US" dirty="0" smtClean="0"/>
              <a:t>Typically parses the output of a “system program”</a:t>
            </a:r>
          </a:p>
          <a:p>
            <a:pPr lvl="1"/>
            <a:r>
              <a:rPr lang="en-US" dirty="0" smtClean="0"/>
              <a:t>mount, </a:t>
            </a:r>
            <a:r>
              <a:rPr lang="en-US" dirty="0" err="1" smtClean="0"/>
              <a:t>df</a:t>
            </a:r>
            <a:r>
              <a:rPr lang="en-US" dirty="0" smtClean="0"/>
              <a:t>, </a:t>
            </a:r>
            <a:r>
              <a:rPr lang="en-US" dirty="0" err="1" smtClean="0"/>
              <a:t>ifconfig</a:t>
            </a:r>
            <a:r>
              <a:rPr lang="en-US" dirty="0" smtClean="0"/>
              <a:t>, du, etc.</a:t>
            </a:r>
          </a:p>
          <a:p>
            <a:r>
              <a:rPr lang="en-US" dirty="0" smtClean="0"/>
              <a:t>Performs an operation based on the results of the parsing</a:t>
            </a:r>
          </a:p>
        </p:txBody>
      </p:sp>
    </p:spTree>
    <p:extLst>
      <p:ext uri="{BB962C8B-B14F-4D97-AF65-F5344CB8AC3E}">
        <p14:creationId xmlns:p14="http://schemas.microsoft.com/office/powerpoint/2010/main" val="37915287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ysadmin </a:t>
            </a:r>
            <a:r>
              <a:rPr lang="en-US" dirty="0"/>
              <a:t>P</a:t>
            </a:r>
            <a:r>
              <a:rPr lang="en-US" dirty="0" smtClean="0"/>
              <a:t>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or impossible to control the output of the system programs</a:t>
            </a:r>
          </a:p>
          <a:p>
            <a:pPr lvl="1"/>
            <a:r>
              <a:rPr lang="en-US" dirty="0" smtClean="0"/>
              <a:t>May require running on multiple machines</a:t>
            </a:r>
          </a:p>
          <a:p>
            <a:endParaRPr lang="en-US" dirty="0"/>
          </a:p>
          <a:p>
            <a:r>
              <a:rPr lang="en-US" dirty="0" smtClean="0"/>
              <a:t>Operations may not be idempotent</a:t>
            </a:r>
          </a:p>
          <a:p>
            <a:r>
              <a:rPr lang="en-US" dirty="0" smtClean="0"/>
              <a:t>Worse, operations may disrupt service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specially if not done correctly</a:t>
            </a:r>
          </a:p>
          <a:p>
            <a:endParaRPr lang="en-US" dirty="0"/>
          </a:p>
          <a:p>
            <a:r>
              <a:rPr lang="en-US" dirty="0" smtClean="0"/>
              <a:t>All this makes testing harder</a:t>
            </a:r>
          </a:p>
          <a:p>
            <a:pPr lvl="1"/>
            <a:r>
              <a:rPr lang="en-US" dirty="0" smtClean="0"/>
              <a:t>So what’s a test-driven sysadmin to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2499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“You mock me, sir”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“Mocks,” also known as “stubs”</a:t>
            </a:r>
          </a:p>
          <a:p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 mechanism to return a pre-determined result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ossibly in response to input</a:t>
            </a:r>
          </a:p>
          <a:p>
            <a:endParaRPr lang="en-US" dirty="0"/>
          </a:p>
          <a:p>
            <a:r>
              <a:rPr lang="en-US" dirty="0" smtClean="0"/>
              <a:t>A mechanism for accepting and validating input</a:t>
            </a:r>
          </a:p>
          <a:p>
            <a:pPr lvl="1"/>
            <a:r>
              <a:rPr lang="en-US" dirty="0" smtClean="0"/>
              <a:t>But performs no other actions</a:t>
            </a:r>
          </a:p>
        </p:txBody>
      </p:sp>
    </p:spTree>
    <p:extLst>
      <p:ext uri="{BB962C8B-B14F-4D97-AF65-F5344CB8AC3E}">
        <p14:creationId xmlns:p14="http://schemas.microsoft.com/office/powerpoint/2010/main" val="390438896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is simple:</a:t>
            </a:r>
          </a:p>
          <a:p>
            <a:endParaRPr lang="en-US" dirty="0" smtClean="0"/>
          </a:p>
          <a:p>
            <a:r>
              <a:rPr lang="en-US" dirty="0" smtClean="0"/>
              <a:t>Running /bin/mount or /bin/</a:t>
            </a:r>
            <a:r>
              <a:rPr lang="en-US" dirty="0" err="1" smtClean="0"/>
              <a:t>umount</a:t>
            </a:r>
            <a:r>
              <a:rPr lang="en-US" dirty="0" smtClean="0"/>
              <a:t> multiple times during a test will probably cause your system to crash</a:t>
            </a:r>
          </a:p>
          <a:p>
            <a:endParaRPr lang="en-US" dirty="0"/>
          </a:p>
          <a:p>
            <a:r>
              <a:rPr lang="en-US" dirty="0" smtClean="0"/>
              <a:t>So run $TESTBIN/mount and $TESTBIN/</a:t>
            </a:r>
            <a:r>
              <a:rPr lang="en-US" dirty="0" err="1" smtClean="0"/>
              <a:t>umount</a:t>
            </a:r>
            <a:r>
              <a:rPr lang="en-US" dirty="0" smtClean="0"/>
              <a:t> instead</a:t>
            </a:r>
          </a:p>
          <a:p>
            <a:endParaRPr lang="en-US" dirty="0"/>
          </a:p>
          <a:p>
            <a:r>
              <a:rPr lang="en-US" dirty="0" smtClean="0"/>
              <a:t>We’ll have to write those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277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the simple case of just wanting particular output</a:t>
            </a:r>
          </a:p>
          <a:p>
            <a:pPr lvl="1"/>
            <a:r>
              <a:rPr lang="en-US" dirty="0" smtClean="0"/>
              <a:t>No testing the input</a:t>
            </a:r>
          </a:p>
          <a:p>
            <a:pPr lvl="1"/>
            <a:r>
              <a:rPr lang="en-US" dirty="0" smtClean="0"/>
              <a:t>No actions to be performed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639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this easy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#!/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bin/bash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cat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$MOCK_MOUNT_FILE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exit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$MOCK_MOUNT_EXIT</a:t>
            </a:r>
          </a:p>
        </p:txBody>
      </p:sp>
    </p:spTree>
    <p:extLst>
      <p:ext uri="{BB962C8B-B14F-4D97-AF65-F5344CB8AC3E}">
        <p14:creationId xmlns:p14="http://schemas.microsoft.com/office/powerpoint/2010/main" val="334260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3849</Words>
  <Application>Microsoft Office PowerPoint</Application>
  <PresentationFormat>Widescreen</PresentationFormat>
  <Paragraphs>788</Paragraphs>
  <Slides>114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114</vt:i4>
      </vt:variant>
    </vt:vector>
  </HeadingPairs>
  <TitlesOfParts>
    <vt:vector size="120" baseType="lpstr">
      <vt:lpstr>Arial</vt:lpstr>
      <vt:lpstr>Calibri</vt:lpstr>
      <vt:lpstr>Calibri Light</vt:lpstr>
      <vt:lpstr>Consolas</vt:lpstr>
      <vt:lpstr>Wingdings</vt:lpstr>
      <vt:lpstr>Office Theme</vt:lpstr>
      <vt:lpstr>Software Testing for Sysadmin Programs</vt:lpstr>
      <vt:lpstr>VMs, exercises, and slides</vt:lpstr>
      <vt:lpstr>Schedule</vt:lpstr>
      <vt:lpstr>Before we start</vt:lpstr>
      <vt:lpstr>Definition</vt:lpstr>
      <vt:lpstr>Assumption</vt:lpstr>
      <vt:lpstr>Ask yourself</vt:lpstr>
      <vt:lpstr>Agenda and Objectives</vt:lpstr>
      <vt:lpstr>Agenda and Objectives</vt:lpstr>
      <vt:lpstr>Agenda and Ojectives</vt:lpstr>
      <vt:lpstr>What is Testing</vt:lpstr>
      <vt:lpstr>What is Testing</vt:lpstr>
      <vt:lpstr>My Background</vt:lpstr>
      <vt:lpstr>My Background</vt:lpstr>
      <vt:lpstr>My Background</vt:lpstr>
      <vt:lpstr>My Background</vt:lpstr>
      <vt:lpstr>What's the Point?</vt:lpstr>
      <vt:lpstr>Why Write Wests?</vt:lpstr>
      <vt:lpstr>Why Write Wests?</vt:lpstr>
      <vt:lpstr>Why Write Wests?</vt:lpstr>
      <vt:lpstr>Why Write Wests?</vt:lpstr>
      <vt:lpstr>Why This Class?</vt:lpstr>
      <vt:lpstr>Testing Terminology</vt:lpstr>
      <vt:lpstr>Testing Philosophy: “Standard”</vt:lpstr>
      <vt:lpstr>Testing Philosophy:  The Sysadmin Version</vt:lpstr>
      <vt:lpstr>Testing Philosophy:  The Sysadmin Version</vt:lpstr>
      <vt:lpstr>Testing Philosophy: Getting Started</vt:lpstr>
      <vt:lpstr>Why Write Tests First?</vt:lpstr>
      <vt:lpstr>TDD (Sssssh!)</vt:lpstr>
      <vt:lpstr>shell v. &lt;language&gt;</vt:lpstr>
      <vt:lpstr>OO is NOT Inherently Bad</vt:lpstr>
      <vt:lpstr>shell v. &lt;language&gt;</vt:lpstr>
      <vt:lpstr>The 50-Cent Tour</vt:lpstr>
      <vt:lpstr>What Tests Do I Need?</vt:lpstr>
      <vt:lpstr>OK, let’s get real</vt:lpstr>
      <vt:lpstr>Translate the Spec Into Tests</vt:lpstr>
      <vt:lpstr>Introducing …</vt:lpstr>
      <vt:lpstr>Exercise 1</vt:lpstr>
      <vt:lpstr>Exercise 1</vt:lpstr>
      <vt:lpstr>Exercise 1</vt:lpstr>
      <vt:lpstr>Exercises: How-To</vt:lpstr>
      <vt:lpstr>Exercises: How-To</vt:lpstr>
      <vt:lpstr>Exercises: How-To</vt:lpstr>
      <vt:lpstr>Exercises: How-To</vt:lpstr>
      <vt:lpstr>Exercise 1</vt:lpstr>
      <vt:lpstr>Exercise 1</vt:lpstr>
      <vt:lpstr>Exercise 1</vt:lpstr>
      <vt:lpstr>Exercise 1</vt:lpstr>
      <vt:lpstr>Introductions</vt:lpstr>
      <vt:lpstr>Choice of Weapons</vt:lpstr>
      <vt:lpstr>Choice of Weapons</vt:lpstr>
      <vt:lpstr>Choice of Weapons</vt:lpstr>
      <vt:lpstr>Introducing Maven</vt:lpstr>
      <vt:lpstr>Introducing Spock</vt:lpstr>
      <vt:lpstr>More Spock</vt:lpstr>
      <vt:lpstr>More Spock</vt:lpstr>
      <vt:lpstr>More Spock</vt:lpstr>
      <vt:lpstr>More Spock</vt:lpstr>
      <vt:lpstr>Introducing Groovy</vt:lpstr>
      <vt:lpstr>One Last Spock Thing</vt:lpstr>
      <vt:lpstr>Stimulus Block</vt:lpstr>
      <vt:lpstr>“def”</vt:lpstr>
      <vt:lpstr>“def”</vt:lpstr>
      <vt:lpstr>Response Block</vt:lpstr>
      <vt:lpstr>example</vt:lpstr>
      <vt:lpstr>exercise 2</vt:lpstr>
      <vt:lpstr>exercise 2</vt:lpstr>
      <vt:lpstr>exercise 2</vt:lpstr>
      <vt:lpstr>Response Block</vt:lpstr>
      <vt:lpstr>Response Block</vt:lpstr>
      <vt:lpstr>Response Block</vt:lpstr>
      <vt:lpstr>exercise 2 (again)</vt:lpstr>
      <vt:lpstr>Response Block</vt:lpstr>
      <vt:lpstr>Response Block</vt:lpstr>
      <vt:lpstr>Response Block</vt:lpstr>
      <vt:lpstr>Response Block</vt:lpstr>
      <vt:lpstr>Response Block</vt:lpstr>
      <vt:lpstr>Response Block</vt:lpstr>
      <vt:lpstr>Response Block</vt:lpstr>
      <vt:lpstr>exercise 3</vt:lpstr>
      <vt:lpstr>Maven and files</vt:lpstr>
      <vt:lpstr>Maven and files</vt:lpstr>
      <vt:lpstr>Maven and files</vt:lpstr>
      <vt:lpstr>Groovy and files</vt:lpstr>
      <vt:lpstr>Groovy and files</vt:lpstr>
      <vt:lpstr>Groovy and files</vt:lpstr>
      <vt:lpstr>Groovy and file size</vt:lpstr>
      <vt:lpstr>Groovy and file size</vt:lpstr>
      <vt:lpstr>Groovy and file size</vt:lpstr>
      <vt:lpstr>Groovy and file size</vt:lpstr>
      <vt:lpstr>Groovy and file size</vt:lpstr>
      <vt:lpstr>File contents</vt:lpstr>
      <vt:lpstr>What’s the Big Deal?</vt:lpstr>
      <vt:lpstr>“Sysadmin Program”?</vt:lpstr>
      <vt:lpstr>Sysadmin Programs</vt:lpstr>
      <vt:lpstr>“You mock me, sir”</vt:lpstr>
      <vt:lpstr>Mocks</vt:lpstr>
      <vt:lpstr>Mocks</vt:lpstr>
      <vt:lpstr>Mocks</vt:lpstr>
      <vt:lpstr>Mocks</vt:lpstr>
      <vt:lpstr>Mocks</vt:lpstr>
      <vt:lpstr>Mocks</vt:lpstr>
      <vt:lpstr>Mocks</vt:lpstr>
      <vt:lpstr>Mocks</vt:lpstr>
      <vt:lpstr>Mocks</vt:lpstr>
      <vt:lpstr>Exercise 4</vt:lpstr>
      <vt:lpstr>Exercise 4</vt:lpstr>
      <vt:lpstr>Exercise 4</vt:lpstr>
      <vt:lpstr>Exercise 4</vt:lpstr>
      <vt:lpstr>Exercise 4</vt:lpstr>
      <vt:lpstr>Exercise 4</vt:lpstr>
      <vt:lpstr>That’s All, Folks!</vt:lpstr>
      <vt:lpstr>That’s All, Folks!</vt:lpstr>
      <vt:lpstr>That’s All, Folks!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Testing for Sysadmin Programs</dc:title>
  <dc:creator>adamm</dc:creator>
  <cp:lastModifiedBy>adamm</cp:lastModifiedBy>
  <cp:revision>97</cp:revision>
  <cp:lastPrinted>2015-11-07T01:59:47Z</cp:lastPrinted>
  <dcterms:created xsi:type="dcterms:W3CDTF">2015-09-28T00:07:30Z</dcterms:created>
  <dcterms:modified xsi:type="dcterms:W3CDTF">2015-11-07T02:01:52Z</dcterms:modified>
</cp:coreProperties>
</file>